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tif" ContentType="image/tiff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6.xml" ContentType="application/vnd.openxmlformats-officedocument.presentationml.notesSlide+xml"/>
  <Override PartName="/ppt/embeddings/oleObject7.bin" ContentType="application/vnd.openxmlformats-officedocument.oleObject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notesSlides/notesSlide7.xml" ContentType="application/vnd.openxmlformats-officedocument.presentationml.notesSlide+xml"/>
  <Override PartName="/ppt/embeddings/oleObject11.bin" ContentType="application/vnd.openxmlformats-officedocument.oleObject"/>
  <Override PartName="/ppt/notesSlides/notesSlide8.xml" ContentType="application/vnd.openxmlformats-officedocument.presentationml.notesSlide+xml"/>
  <Override PartName="/ppt/embeddings/oleObject12.bin" ContentType="application/vnd.openxmlformats-officedocument.oleObject"/>
  <Override PartName="/ppt/notesSlides/notesSlide9.xml" ContentType="application/vnd.openxmlformats-officedocument.presentationml.notesSlide+xml"/>
  <Override PartName="/ppt/embeddings/oleObject13.bin" ContentType="application/vnd.openxmlformats-officedocument.oleObject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notesSlides/notesSlide13.xml" ContentType="application/vnd.openxmlformats-officedocument.presentationml.notesSlide+xml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notesSlides/notesSlide14.xml" ContentType="application/vnd.openxmlformats-officedocument.presentationml.notesSlide+xml"/>
  <Override PartName="/ppt/embeddings/oleObject18.bin" ContentType="application/vnd.openxmlformats-officedocument.oleObject"/>
  <Override PartName="/ppt/charts/chart3.xml" ContentType="application/vnd.openxmlformats-officedocument.drawingml.chart+xml"/>
  <Override PartName="/ppt/notesSlides/notesSlide15.xml" ContentType="application/vnd.openxmlformats-officedocument.presentationml.notesSlide+xml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embeddings/oleObject31.bin" ContentType="application/vnd.openxmlformats-officedocument.oleObject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0"/>
  </p:notesMasterIdLst>
  <p:handoutMasterIdLst>
    <p:handoutMasterId r:id="rId61"/>
  </p:handoutMasterIdLst>
  <p:sldIdLst>
    <p:sldId id="334" r:id="rId2"/>
    <p:sldId id="457" r:id="rId3"/>
    <p:sldId id="407" r:id="rId4"/>
    <p:sldId id="402" r:id="rId5"/>
    <p:sldId id="409" r:id="rId6"/>
    <p:sldId id="338" r:id="rId7"/>
    <p:sldId id="339" r:id="rId8"/>
    <p:sldId id="340" r:id="rId9"/>
    <p:sldId id="342" r:id="rId10"/>
    <p:sldId id="257" r:id="rId11"/>
    <p:sldId id="260" r:id="rId12"/>
    <p:sldId id="261" r:id="rId13"/>
    <p:sldId id="263" r:id="rId14"/>
    <p:sldId id="290" r:id="rId15"/>
    <p:sldId id="273" r:id="rId16"/>
    <p:sldId id="275" r:id="rId17"/>
    <p:sldId id="410" r:id="rId18"/>
    <p:sldId id="411" r:id="rId19"/>
    <p:sldId id="412" r:id="rId20"/>
    <p:sldId id="267" r:id="rId21"/>
    <p:sldId id="276" r:id="rId22"/>
    <p:sldId id="431" r:id="rId23"/>
    <p:sldId id="279" r:id="rId24"/>
    <p:sldId id="418" r:id="rId25"/>
    <p:sldId id="281" r:id="rId26"/>
    <p:sldId id="286" r:id="rId27"/>
    <p:sldId id="293" r:id="rId28"/>
    <p:sldId id="295" r:id="rId29"/>
    <p:sldId id="297" r:id="rId30"/>
    <p:sldId id="301" r:id="rId31"/>
    <p:sldId id="302" r:id="rId32"/>
    <p:sldId id="292" r:id="rId33"/>
    <p:sldId id="298" r:id="rId34"/>
    <p:sldId id="299" r:id="rId35"/>
    <p:sldId id="333" r:id="rId36"/>
    <p:sldId id="285" r:id="rId37"/>
    <p:sldId id="421" r:id="rId38"/>
    <p:sldId id="422" r:id="rId39"/>
    <p:sldId id="433" r:id="rId40"/>
    <p:sldId id="304" r:id="rId41"/>
    <p:sldId id="311" r:id="rId42"/>
    <p:sldId id="308" r:id="rId43"/>
    <p:sldId id="309" r:id="rId44"/>
    <p:sldId id="316" r:id="rId45"/>
    <p:sldId id="438" r:id="rId46"/>
    <p:sldId id="320" r:id="rId47"/>
    <p:sldId id="344" r:id="rId48"/>
    <p:sldId id="318" r:id="rId49"/>
    <p:sldId id="321" r:id="rId50"/>
    <p:sldId id="346" r:id="rId51"/>
    <p:sldId id="322" r:id="rId52"/>
    <p:sldId id="439" r:id="rId53"/>
    <p:sldId id="326" r:id="rId54"/>
    <p:sldId id="327" r:id="rId55"/>
    <p:sldId id="312" r:id="rId56"/>
    <p:sldId id="331" r:id="rId57"/>
    <p:sldId id="357" r:id="rId58"/>
    <p:sldId id="359" r:id="rId5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EAF3EC"/>
    <a:srgbClr val="D7EFC9"/>
    <a:srgbClr val="F6FFE2"/>
    <a:srgbClr val="DBE3D0"/>
    <a:srgbClr val="0000AF"/>
    <a:srgbClr val="0000C8"/>
    <a:srgbClr val="000096"/>
    <a:srgbClr val="0000A1"/>
    <a:srgbClr val="0000BC"/>
    <a:srgbClr val="0000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69" autoAdjust="0"/>
    <p:restoredTop sz="89499" autoAdjust="0"/>
  </p:normalViewPr>
  <p:slideViewPr>
    <p:cSldViewPr snapToGrid="0" snapToObjects="1">
      <p:cViewPr>
        <p:scale>
          <a:sx n="100" d="100"/>
          <a:sy n="100" d="100"/>
        </p:scale>
        <p:origin x="-5112" y="-2632"/>
      </p:cViewPr>
      <p:guideLst>
        <p:guide orient="horz" pos="2408"/>
        <p:guide pos="288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21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notesMaster" Target="notesMasters/notesMaster1.xml"/><Relationship Id="rId61" Type="http://schemas.openxmlformats.org/officeDocument/2006/relationships/handoutMaster" Target="handoutMasters/handoutMaster1.xml"/><Relationship Id="rId62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Macintosh%20HD:Users:jamesrosindell:Documents:Presentations:Fractals%20presentation:circle%20worksheet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Macintosh%20HD:Users:jamesrosindell:Documents:Presentations:Fractals%20presentation:coastline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jamesrosindell:Documents:Presentations:Fractals%20presentation:coastlin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smoothMarker"/>
        <c:varyColors val="0"/>
        <c:ser>
          <c:idx val="0"/>
          <c:order val="0"/>
          <c:marker>
            <c:symbol val="none"/>
          </c:marker>
          <c:xVal>
            <c:numRef>
              <c:f>Sheet1!$C$13:$C$79</c:f>
              <c:numCache>
                <c:formatCode>General</c:formatCode>
                <c:ptCount val="67"/>
                <c:pt idx="0">
                  <c:v>2.0</c:v>
                </c:pt>
                <c:pt idx="1">
                  <c:v>1.73205080637228</c:v>
                </c:pt>
                <c:pt idx="2">
                  <c:v>1.414213561103911</c:v>
                </c:pt>
                <c:pt idx="3">
                  <c:v>1.175570503423265</c:v>
                </c:pt>
                <c:pt idx="4">
                  <c:v>0.999999998963716</c:v>
                </c:pt>
                <c:pt idx="5">
                  <c:v>0.867767477311033</c:v>
                </c:pt>
                <c:pt idx="6">
                  <c:v>0.765366863901045</c:v>
                </c:pt>
                <c:pt idx="7">
                  <c:v>0.684040285901715</c:v>
                </c:pt>
                <c:pt idx="8">
                  <c:v>0.618033988067076</c:v>
                </c:pt>
                <c:pt idx="9">
                  <c:v>0.563465113056608</c:v>
                </c:pt>
                <c:pt idx="10">
                  <c:v>0.517638089627129</c:v>
                </c:pt>
                <c:pt idx="11">
                  <c:v>0.478631328038888</c:v>
                </c:pt>
                <c:pt idx="12">
                  <c:v>0.445041867412659</c:v>
                </c:pt>
                <c:pt idx="13">
                  <c:v>0.415823381167339</c:v>
                </c:pt>
                <c:pt idx="14">
                  <c:v>0.390180643592154</c:v>
                </c:pt>
                <c:pt idx="15">
                  <c:v>0.367499035218003</c:v>
                </c:pt>
                <c:pt idx="16">
                  <c:v>0.347296354941054</c:v>
                </c:pt>
                <c:pt idx="17">
                  <c:v>0.329189180188748</c:v>
                </c:pt>
                <c:pt idx="18">
                  <c:v>0.312868929725902</c:v>
                </c:pt>
                <c:pt idx="19">
                  <c:v>0.298084532014282</c:v>
                </c:pt>
                <c:pt idx="20">
                  <c:v>0.284629676223547</c:v>
                </c:pt>
                <c:pt idx="21">
                  <c:v>0.272333297883245</c:v>
                </c:pt>
                <c:pt idx="22">
                  <c:v>0.261052384143513</c:v>
                </c:pt>
                <c:pt idx="23">
                  <c:v>0.25066646684369</c:v>
                </c:pt>
                <c:pt idx="24">
                  <c:v>0.241073360236522</c:v>
                </c:pt>
                <c:pt idx="25">
                  <c:v>0.232185827986348</c:v>
                </c:pt>
                <c:pt idx="26">
                  <c:v>0.223928951951814</c:v>
                </c:pt>
                <c:pt idx="27">
                  <c:v>0.216238036601763</c:v>
                </c:pt>
                <c:pt idx="28">
                  <c:v>0.209056926297298</c:v>
                </c:pt>
                <c:pt idx="29">
                  <c:v>0.202336643744453</c:v>
                </c:pt>
                <c:pt idx="30">
                  <c:v>0.196034280435839</c:v>
                </c:pt>
                <c:pt idx="31">
                  <c:v>0.190112086391787</c:v>
                </c:pt>
                <c:pt idx="32">
                  <c:v>0.18453671871634</c:v>
                </c:pt>
                <c:pt idx="33">
                  <c:v>0.179278617602562</c:v>
                </c:pt>
                <c:pt idx="34">
                  <c:v>0.174311485296642</c:v>
                </c:pt>
                <c:pt idx="35">
                  <c:v>0.169611848757675</c:v>
                </c:pt>
                <c:pt idx="36">
                  <c:v>0.165158690756373</c:v>
                </c:pt>
                <c:pt idx="37">
                  <c:v>0.160933137249957</c:v>
                </c:pt>
                <c:pt idx="38">
                  <c:v>0.156918191276754</c:v>
                </c:pt>
                <c:pt idx="39">
                  <c:v>0.153098505498393</c:v>
                </c:pt>
                <c:pt idx="40">
                  <c:v>0.149460187002384</c:v>
                </c:pt>
                <c:pt idx="41">
                  <c:v>0.145990629155293</c:v>
                </c:pt>
                <c:pt idx="42">
                  <c:v>0.142678366235708</c:v>
                </c:pt>
                <c:pt idx="43">
                  <c:v>0.139512947329093</c:v>
                </c:pt>
                <c:pt idx="44">
                  <c:v>0.136484826573628</c:v>
                </c:pt>
                <c:pt idx="45">
                  <c:v>0.133585267337827</c:v>
                </c:pt>
                <c:pt idx="46">
                  <c:v>0.130806258311032</c:v>
                </c:pt>
                <c:pt idx="47">
                  <c:v>0.128140439815205</c:v>
                </c:pt>
                <c:pt idx="48">
                  <c:v>0.125581038915318</c:v>
                </c:pt>
                <c:pt idx="49">
                  <c:v>0.104671912366392</c:v>
                </c:pt>
                <c:pt idx="50">
                  <c:v>0.0897296605985676</c:v>
                </c:pt>
                <c:pt idx="51">
                  <c:v>0.0785196314284616</c:v>
                </c:pt>
                <c:pt idx="52">
                  <c:v>0.0697989933252773</c:v>
                </c:pt>
                <c:pt idx="53">
                  <c:v>0.0628215180844961</c:v>
                </c:pt>
                <c:pt idx="54">
                  <c:v>0.0571121015221502</c:v>
                </c:pt>
                <c:pt idx="55">
                  <c:v>0.0523538965559369</c:v>
                </c:pt>
                <c:pt idx="56">
                  <c:v>0.0483274904170531</c:v>
                </c:pt>
                <c:pt idx="57">
                  <c:v>0.04487612854034</c:v>
                </c:pt>
                <c:pt idx="58">
                  <c:v>0.0418848397188605</c:v>
                </c:pt>
                <c:pt idx="59">
                  <c:v>0.0392673848763928</c:v>
                </c:pt>
                <c:pt idx="60">
                  <c:v>0.0369578098760342</c:v>
                </c:pt>
                <c:pt idx="61">
                  <c:v>0.0349048128346865</c:v>
                </c:pt>
                <c:pt idx="62">
                  <c:v>0.0330678894949348</c:v>
                </c:pt>
                <c:pt idx="63">
                  <c:v>0.0314146345877478</c:v>
                </c:pt>
                <c:pt idx="64">
                  <c:v>0.0299188139963426</c:v>
                </c:pt>
                <c:pt idx="65">
                  <c:v>0.0285589625469434</c:v>
                </c:pt>
                <c:pt idx="66">
                  <c:v>0.0273173475006895</c:v>
                </c:pt>
              </c:numCache>
            </c:numRef>
          </c:xVal>
          <c:yVal>
            <c:numRef>
              <c:f>Sheet1!$D$13:$D$79</c:f>
              <c:numCache>
                <c:formatCode>General</c:formatCode>
                <c:ptCount val="67"/>
                <c:pt idx="0">
                  <c:v>4.0</c:v>
                </c:pt>
                <c:pt idx="1">
                  <c:v>5.196152419116839</c:v>
                </c:pt>
                <c:pt idx="2">
                  <c:v>5.656854244415634</c:v>
                </c:pt>
                <c:pt idx="3">
                  <c:v>5.877852517116324</c:v>
                </c:pt>
                <c:pt idx="4">
                  <c:v>5.999999993782298</c:v>
                </c:pt>
                <c:pt idx="5">
                  <c:v>6.07437234117723</c:v>
                </c:pt>
                <c:pt idx="6">
                  <c:v>6.122934911208342</c:v>
                </c:pt>
                <c:pt idx="7">
                  <c:v>6.156362573115429</c:v>
                </c:pt>
                <c:pt idx="8">
                  <c:v>6.180339880670757</c:v>
                </c:pt>
                <c:pt idx="9">
                  <c:v>6.198116243622684</c:v>
                </c:pt>
                <c:pt idx="10">
                  <c:v>6.211657075525551</c:v>
                </c:pt>
                <c:pt idx="11">
                  <c:v>6.222207264505538</c:v>
                </c:pt>
                <c:pt idx="12">
                  <c:v>6.230586143777224</c:v>
                </c:pt>
                <c:pt idx="13">
                  <c:v>6.237350717510085</c:v>
                </c:pt>
                <c:pt idx="14">
                  <c:v>6.242890297474473</c:v>
                </c:pt>
                <c:pt idx="15">
                  <c:v>6.247483598706046</c:v>
                </c:pt>
                <c:pt idx="16">
                  <c:v>6.251334388938981</c:v>
                </c:pt>
                <c:pt idx="17">
                  <c:v>6.254594423586209</c:v>
                </c:pt>
                <c:pt idx="18">
                  <c:v>6.257378594518041</c:v>
                </c:pt>
                <c:pt idx="19">
                  <c:v>6.259775172299931</c:v>
                </c:pt>
                <c:pt idx="20">
                  <c:v>6.261852876918027</c:v>
                </c:pt>
                <c:pt idx="21">
                  <c:v>6.26366585131463</c:v>
                </c:pt>
                <c:pt idx="22">
                  <c:v>6.265257219444313</c:v>
                </c:pt>
                <c:pt idx="23">
                  <c:v>6.26666167109224</c:v>
                </c:pt>
                <c:pt idx="24">
                  <c:v>6.267907366149541</c:v>
                </c:pt>
                <c:pt idx="25">
                  <c:v>6.269017355631392</c:v>
                </c:pt>
                <c:pt idx="26">
                  <c:v>6.270010654650798</c:v>
                </c:pt>
                <c:pt idx="27">
                  <c:v>6.270903061451122</c:v>
                </c:pt>
                <c:pt idx="28">
                  <c:v>6.271707788918953</c:v>
                </c:pt>
                <c:pt idx="29">
                  <c:v>6.272435956078033</c:v>
                </c:pt>
                <c:pt idx="30">
                  <c:v>6.273096973946866</c:v>
                </c:pt>
                <c:pt idx="31">
                  <c:v>6.27369885092898</c:v>
                </c:pt>
                <c:pt idx="32">
                  <c:v>6.274248436355577</c:v>
                </c:pt>
                <c:pt idx="33">
                  <c:v>6.274751616089662</c:v>
                </c:pt>
                <c:pt idx="34">
                  <c:v>6.27521347067913</c:v>
                </c:pt>
                <c:pt idx="35">
                  <c:v>6.275638404033958</c:v>
                </c:pt>
                <c:pt idx="36">
                  <c:v>6.276030248742193</c:v>
                </c:pt>
                <c:pt idx="37">
                  <c:v>6.276392352748313</c:v>
                </c:pt>
                <c:pt idx="38">
                  <c:v>6.276727651070141</c:v>
                </c:pt>
                <c:pt idx="39">
                  <c:v>6.27703872543413</c:v>
                </c:pt>
                <c:pt idx="40">
                  <c:v>6.277327854100128</c:v>
                </c:pt>
                <c:pt idx="41">
                  <c:v>6.277597053677615</c:v>
                </c:pt>
                <c:pt idx="42">
                  <c:v>6.277848114371153</c:v>
                </c:pt>
                <c:pt idx="43">
                  <c:v>6.27808262980918</c:v>
                </c:pt>
                <c:pt idx="44">
                  <c:v>6.27830202238688</c:v>
                </c:pt>
                <c:pt idx="45">
                  <c:v>6.278507564877873</c:v>
                </c:pt>
                <c:pt idx="46">
                  <c:v>6.27870039892952</c:v>
                </c:pt>
                <c:pt idx="47">
                  <c:v>6.278881550945028</c:v>
                </c:pt>
                <c:pt idx="48">
                  <c:v>6.279051945765919</c:v>
                </c:pt>
                <c:pt idx="49">
                  <c:v>6.280314741983513</c:v>
                </c:pt>
                <c:pt idx="50">
                  <c:v>6.281076241899733</c:v>
                </c:pt>
                <c:pt idx="51">
                  <c:v>6.281570514276926</c:v>
                </c:pt>
                <c:pt idx="52">
                  <c:v>6.281909399274963</c:v>
                </c:pt>
                <c:pt idx="53">
                  <c:v>6.282151808449615</c:v>
                </c:pt>
                <c:pt idx="54">
                  <c:v>6.282331167436515</c:v>
                </c:pt>
                <c:pt idx="55">
                  <c:v>6.282467586712431</c:v>
                </c:pt>
                <c:pt idx="56">
                  <c:v>6.282573754216906</c:v>
                </c:pt>
                <c:pt idx="57">
                  <c:v>6.28265799564761</c:v>
                </c:pt>
                <c:pt idx="58">
                  <c:v>6.282725957829077</c:v>
                </c:pt>
                <c:pt idx="59">
                  <c:v>6.282781580222854</c:v>
                </c:pt>
                <c:pt idx="60">
                  <c:v>6.282827678925805</c:v>
                </c:pt>
                <c:pt idx="61">
                  <c:v>6.282866310243572</c:v>
                </c:pt>
                <c:pt idx="62">
                  <c:v>6.282899004037611</c:v>
                </c:pt>
                <c:pt idx="63">
                  <c:v>6.282926917549569</c:v>
                </c:pt>
                <c:pt idx="64">
                  <c:v>6.282950939231934</c:v>
                </c:pt>
                <c:pt idx="65">
                  <c:v>6.282971760327547</c:v>
                </c:pt>
                <c:pt idx="66">
                  <c:v>6.282989925158589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71314840"/>
        <c:axId val="-2071311176"/>
      </c:scatterChart>
      <c:valAx>
        <c:axId val="-2071314840"/>
        <c:scaling>
          <c:logBase val="10.0"/>
          <c:orientation val="minMax"/>
          <c:max val="2.5"/>
        </c:scaling>
        <c:delete val="0"/>
        <c:axPos val="b"/>
        <c:numFmt formatCode="General" sourceLinked="1"/>
        <c:majorTickMark val="out"/>
        <c:minorTickMark val="none"/>
        <c:tickLblPos val="nextTo"/>
        <c:crossAx val="-2071311176"/>
        <c:crosses val="autoZero"/>
        <c:crossBetween val="midCat"/>
        <c:majorUnit val="10.0"/>
        <c:minorUnit val="10.0"/>
      </c:valAx>
      <c:valAx>
        <c:axId val="-2071311176"/>
        <c:scaling>
          <c:logBase val="10.0"/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71314840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1"/>
            <c:trendlineLbl>
              <c:layout>
                <c:manualLayout>
                  <c:x val="-0.273668197725284"/>
                  <c:y val="0.039630723242928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2000"/>
                  </a:pPr>
                  <a:endParaRPr lang="en-US"/>
                </a:p>
              </c:txPr>
            </c:trendlineLbl>
          </c:trendline>
          <c:xVal>
            <c:numRef>
              <c:f>Sheet1!$C$1:$C$4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Sheet1!$D$1:$D$4</c:f>
              <c:numCache>
                <c:formatCode>General</c:formatCode>
                <c:ptCount val="4"/>
                <c:pt idx="0">
                  <c:v>0.477121254719662</c:v>
                </c:pt>
                <c:pt idx="1">
                  <c:v>0.544068044350276</c:v>
                </c:pt>
                <c:pt idx="2">
                  <c:v>0.602059991327962</c:v>
                </c:pt>
                <c:pt idx="3">
                  <c:v>0.641474110504099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9807640"/>
        <c:axId val="-2089628616"/>
      </c:scatterChart>
      <c:valAx>
        <c:axId val="-208980764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089628616"/>
        <c:crosses val="autoZero"/>
        <c:crossBetween val="midCat"/>
      </c:valAx>
      <c:valAx>
        <c:axId val="-208962861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89807640"/>
        <c:crosses val="autoZero"/>
        <c:crossBetween val="midCat"/>
      </c:valAx>
    </c:plotArea>
    <c:plotVisOnly val="1"/>
    <c:dispBlanksAs val="gap"/>
    <c:showDLblsOverMax val="0"/>
  </c:chart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47625">
              <a:noFill/>
            </a:ln>
          </c:spPr>
          <c:trendline>
            <c:trendlineType val="linear"/>
            <c:dispRSqr val="0"/>
            <c:dispEq val="1"/>
            <c:trendlineLbl>
              <c:layout>
                <c:manualLayout>
                  <c:x val="-0.321701443569554"/>
                  <c:y val="-0.00585593467483231"/>
                </c:manualLayout>
              </c:layout>
              <c:numFmt formatCode="General" sourceLinked="0"/>
              <c:txPr>
                <a:bodyPr/>
                <a:lstStyle/>
                <a:p>
                  <a:pPr>
                    <a:defRPr sz="3000"/>
                  </a:pPr>
                  <a:endParaRPr lang="en-US"/>
                </a:p>
              </c:txPr>
            </c:trendlineLbl>
          </c:trendline>
          <c:xVal>
            <c:numRef>
              <c:f>Sheet1!$C$10:$C$13</c:f>
              <c:numCache>
                <c:formatCode>General</c:formatCode>
                <c:ptCount val="4"/>
                <c:pt idx="0">
                  <c:v>0.0</c:v>
                </c:pt>
                <c:pt idx="1">
                  <c:v>-0.301029995663981</c:v>
                </c:pt>
                <c:pt idx="2">
                  <c:v>-0.602059991327962</c:v>
                </c:pt>
                <c:pt idx="3">
                  <c:v>-0.903089986991944</c:v>
                </c:pt>
              </c:numCache>
            </c:numRef>
          </c:xVal>
          <c:yVal>
            <c:numRef>
              <c:f>Sheet1!$D$10:$D$13</c:f>
              <c:numCache>
                <c:formatCode>General</c:formatCode>
                <c:ptCount val="4"/>
                <c:pt idx="0">
                  <c:v>0.778151250383644</c:v>
                </c:pt>
                <c:pt idx="1">
                  <c:v>1.301029995663981</c:v>
                </c:pt>
                <c:pt idx="2">
                  <c:v>1.826074802700826</c:v>
                </c:pt>
                <c:pt idx="3">
                  <c:v>2.376576957056512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68430344"/>
        <c:axId val="-2068427384"/>
      </c:scatterChart>
      <c:valAx>
        <c:axId val="-206843034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068427384"/>
        <c:crosses val="autoZero"/>
        <c:crossBetween val="midCat"/>
      </c:valAx>
      <c:valAx>
        <c:axId val="-206842738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-206843034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Relationship Id="rId2" Type="http://schemas.openxmlformats.org/officeDocument/2006/relationships/image" Target="../media/image3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Relationship Id="rId2" Type="http://schemas.openxmlformats.org/officeDocument/2006/relationships/image" Target="../media/image3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Relationship Id="rId2" Type="http://schemas.openxmlformats.org/officeDocument/2006/relationships/image" Target="../media/image37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3664B3-90F9-1445-8DD8-A90D287CC504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8842FB-32FF-0944-9F04-1431784BC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7279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1.jpg>
</file>

<file path=ppt/media/image12.jpg>
</file>

<file path=ppt/media/image13.jpg>
</file>

<file path=ppt/media/image14.gif>
</file>

<file path=ppt/media/image15.jpg>
</file>

<file path=ppt/media/image16.jpg>
</file>

<file path=ppt/media/image17.jpg>
</file>

<file path=ppt/media/image18.jpeg>
</file>

<file path=ppt/media/image19.jpg>
</file>

<file path=ppt/media/image20.jpeg>
</file>

<file path=ppt/media/image21.jpeg>
</file>

<file path=ppt/media/image24.gif>
</file>

<file path=ppt/media/image32.jpeg>
</file>

<file path=ppt/media/image39.tif>
</file>

<file path=ppt/media/image4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B082A0-AD2D-CA47-84C9-CAE6FC2E062F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862530-9EEA-5A4F-960F-3229E989F8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206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www.google.co.uk</a:t>
            </a:r>
            <a:r>
              <a:rPr lang="en-US" dirty="0" smtClean="0"/>
              <a:t>/</a:t>
            </a:r>
            <a:r>
              <a:rPr lang="en-US" dirty="0" err="1" smtClean="0"/>
              <a:t>imgres?q</a:t>
            </a:r>
            <a:r>
              <a:rPr lang="en-US" dirty="0" smtClean="0"/>
              <a:t>=fractal%3B+tree&amp;hl=</a:t>
            </a:r>
            <a:r>
              <a:rPr lang="en-US" dirty="0" err="1" smtClean="0"/>
              <a:t>en&amp;gbv</a:t>
            </a:r>
            <a:r>
              <a:rPr lang="en-US" dirty="0" smtClean="0"/>
              <a:t>=2&amp;biw=1280&amp;bih=721&amp;tbm=</a:t>
            </a:r>
            <a:r>
              <a:rPr lang="en-US" dirty="0" err="1" smtClean="0"/>
              <a:t>isch&amp;tbnid</a:t>
            </a:r>
            <a:r>
              <a:rPr lang="en-US" dirty="0" smtClean="0"/>
              <a:t>=DzQM7_2E_RoCRM:&amp;</a:t>
            </a:r>
            <a:r>
              <a:rPr lang="en-US" dirty="0" err="1" smtClean="0"/>
              <a:t>imgrefurl</a:t>
            </a:r>
            <a:r>
              <a:rPr lang="en-US" dirty="0" smtClean="0"/>
              <a:t>=http://</a:t>
            </a:r>
            <a:r>
              <a:rPr lang="en-US" dirty="0" err="1" smtClean="0"/>
              <a:t>www.pbase.com</a:t>
            </a:r>
            <a:r>
              <a:rPr lang="en-US" dirty="0" smtClean="0"/>
              <a:t>/</a:t>
            </a:r>
            <a:r>
              <a:rPr lang="en-US" dirty="0" err="1" smtClean="0"/>
              <a:t>rwalkernm</a:t>
            </a:r>
            <a:r>
              <a:rPr lang="en-US" dirty="0" smtClean="0"/>
              <a:t>/image/41202777&amp;docid=lvezl3WCRgEX4M&amp;imgurl=http://ic2.pbase.com/u32/</a:t>
            </a:r>
            <a:r>
              <a:rPr lang="en-US" dirty="0" err="1" smtClean="0"/>
              <a:t>rwalkernm</a:t>
            </a:r>
            <a:r>
              <a:rPr lang="en-US" dirty="0" smtClean="0"/>
              <a:t>/upload/41202777.FractalTree.jpg&amp;w=750&amp;h=600&amp;ei=AGlbT_CAL4G_0QXA0dznCg&amp;zoom=1&amp;iact=</a:t>
            </a:r>
            <a:r>
              <a:rPr lang="en-US" dirty="0" err="1" smtClean="0"/>
              <a:t>hc&amp;vpx</a:t>
            </a:r>
            <a:r>
              <a:rPr lang="en-US" dirty="0" smtClean="0"/>
              <a:t>=533&amp;vpy=212&amp;dur=945&amp;hovh=201&amp;hovw=251&amp;tx=168&amp;ty=138&amp;sig=114573368585156778329&amp;page=3&amp;tbnh=161&amp;tbnw=213&amp;start=37&amp;ndsp=20&amp;ved=1t:429,r:12,s:37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010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pl-PL" dirty="0" smtClean="0"/>
              <a:t>http://</a:t>
            </a:r>
            <a:r>
              <a:rPr lang="pl-PL" dirty="0" err="1" smtClean="0"/>
              <a:t>mthwww.uwc.edu</a:t>
            </a:r>
            <a:r>
              <a:rPr lang="pl-PL" dirty="0" smtClean="0"/>
              <a:t>/</a:t>
            </a:r>
            <a:r>
              <a:rPr lang="pl-PL" dirty="0" err="1" smtClean="0"/>
              <a:t>wwwmahes</a:t>
            </a:r>
            <a:r>
              <a:rPr lang="pl-PL" dirty="0" smtClean="0"/>
              <a:t>/</a:t>
            </a:r>
            <a:r>
              <a:rPr lang="pl-PL" dirty="0" err="1" smtClean="0"/>
              <a:t>mahes</a:t>
            </a:r>
            <a:r>
              <a:rPr lang="pl-PL" dirty="0" smtClean="0"/>
              <a:t>/index_000.htm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809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809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Alexis </a:t>
            </a:r>
            <a:r>
              <a:rPr lang="fr-FR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Monnerot-Dumaine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713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Alexis </a:t>
            </a:r>
            <a:r>
              <a:rPr lang="fr-FR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Monnerot-Dumaine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0713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Kidney, circulatory system,</a:t>
            </a:r>
            <a:r>
              <a:rPr lang="en-US" baseline="0" dirty="0" smtClean="0"/>
              <a:t> lungs, brain</a:t>
            </a:r>
          </a:p>
          <a:p>
            <a:r>
              <a:rPr lang="en-US" baseline="0" dirty="0" smtClean="0"/>
              <a:t>If something is made it is much harder to be fractal – though at some scale it will be because of mistakes and errors</a:t>
            </a:r>
          </a:p>
          <a:p>
            <a:r>
              <a:rPr lang="en-US" baseline="0" dirty="0" smtClean="0"/>
              <a:t>Fractals have to grow or appear as a result of properties that are the same at multiple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16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Kidney, circulatory system,</a:t>
            </a:r>
            <a:r>
              <a:rPr lang="en-US" baseline="0" dirty="0" smtClean="0"/>
              <a:t> lungs, brain</a:t>
            </a:r>
          </a:p>
          <a:p>
            <a:r>
              <a:rPr lang="en-US" baseline="0" dirty="0" smtClean="0"/>
              <a:t>If something is made made is much harder to be fractal – though at some scale it will be because of mistakes and errors</a:t>
            </a:r>
          </a:p>
          <a:p>
            <a:r>
              <a:rPr lang="en-US" baseline="0" dirty="0" smtClean="0"/>
              <a:t>Fractals have to grow or appear as a result of properties that are the same at multiple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1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Miquel.com</a:t>
            </a:r>
            <a:endParaRPr lang="en-US" dirty="0" smtClean="0"/>
          </a:p>
          <a:p>
            <a:r>
              <a:rPr lang="en-US" dirty="0" err="1" smtClean="0"/>
              <a:t>Simplygreen.co.za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www.ibercivis.net</a:t>
            </a:r>
            <a:r>
              <a:rPr lang="en-US" dirty="0" smtClean="0"/>
              <a:t>/</a:t>
            </a:r>
            <a:r>
              <a:rPr lang="en-US" dirty="0" err="1" smtClean="0"/>
              <a:t>index.php?module</a:t>
            </a:r>
            <a:r>
              <a:rPr lang="en-US" dirty="0" smtClean="0"/>
              <a:t>=</a:t>
            </a:r>
            <a:r>
              <a:rPr lang="en-US" dirty="0" err="1" smtClean="0"/>
              <a:t>public&amp;section</a:t>
            </a:r>
            <a:r>
              <a:rPr lang="en-US" dirty="0" smtClean="0"/>
              <a:t>=</a:t>
            </a:r>
            <a:r>
              <a:rPr lang="en-US" dirty="0" err="1" smtClean="0"/>
              <a:t>channels&amp;action</a:t>
            </a:r>
            <a:r>
              <a:rPr lang="en-US" dirty="0" smtClean="0"/>
              <a:t>=</a:t>
            </a:r>
            <a:r>
              <a:rPr lang="en-US" dirty="0" err="1" smtClean="0"/>
              <a:t>view&amp;id_channel</a:t>
            </a:r>
            <a:r>
              <a:rPr lang="en-US" dirty="0" smtClean="0"/>
              <a:t>=3&amp;id_subchannel=133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therealsasha.files.wordpress.com</a:t>
            </a:r>
            <a:r>
              <a:rPr lang="en-US" dirty="0" smtClean="0"/>
              <a:t>/2011/10/snowflake-</a:t>
            </a:r>
            <a:r>
              <a:rPr lang="en-US" dirty="0" err="1" smtClean="0"/>
              <a:t>fractal.jpg</a:t>
            </a:r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classes.yale.edu</a:t>
            </a:r>
            <a:r>
              <a:rPr lang="en-US" dirty="0" smtClean="0"/>
              <a:t>/fractals/panorama/Biology/Physiology/</a:t>
            </a:r>
            <a:r>
              <a:rPr lang="en-US" dirty="0" err="1" smtClean="0"/>
              <a:t>Physiology.html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70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Coastline length vs. Stick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40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Trunk diameter – means</a:t>
            </a:r>
            <a:r>
              <a:rPr lang="en-US" baseline="0" dirty="0" smtClean="0"/>
              <a:t> something different for different sizes of organisms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Trunk diameter – means</a:t>
            </a:r>
            <a:r>
              <a:rPr lang="en-US" baseline="0" dirty="0" smtClean="0"/>
              <a:t> something different for different sizes of organisms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different fractal dimensions</a:t>
            </a:r>
            <a:r>
              <a:rPr lang="en-US" baseline="0" dirty="0" smtClean="0"/>
              <a:t> at different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 different fractal dimensions</a:t>
            </a:r>
            <a:r>
              <a:rPr lang="en-US" baseline="0" dirty="0" smtClean="0"/>
              <a:t> at different scales</a:t>
            </a:r>
          </a:p>
          <a:p>
            <a:r>
              <a:rPr lang="en-US" baseline="0" dirty="0" smtClean="0"/>
              <a:t>Talk about a ball on a string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62530-9EEA-5A4F-960F-3229E989F83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1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87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83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886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312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135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73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44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32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84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8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78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C77C1-4B8A-0143-82D3-27F359C2C15E}" type="datetimeFigureOut">
              <a:rPr lang="en-US" smtClean="0"/>
              <a:t>25/11/15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2281B9-7358-F649-879E-A75A5D9114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31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g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4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21.jpeg"/><Relationship Id="rId5" Type="http://schemas.openxmlformats.org/officeDocument/2006/relationships/oleObject" Target="../embeddings/oleObject4.bin"/><Relationship Id="rId6" Type="http://schemas.openxmlformats.org/officeDocument/2006/relationships/image" Target="../media/image22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4" Type="http://schemas.openxmlformats.org/officeDocument/2006/relationships/oleObject" Target="../embeddings/oleObject5.bin"/><Relationship Id="rId5" Type="http://schemas.openxmlformats.org/officeDocument/2006/relationships/image" Target="../media/image2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4" Type="http://schemas.openxmlformats.org/officeDocument/2006/relationships/image" Target="../media/image3.emf"/><Relationship Id="rId5" Type="http://schemas.openxmlformats.org/officeDocument/2006/relationships/oleObject" Target="../embeddings/oleObject3.bin"/><Relationship Id="rId6" Type="http://schemas.openxmlformats.org/officeDocument/2006/relationships/image" Target="../media/image4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4" Type="http://schemas.openxmlformats.org/officeDocument/2006/relationships/image" Target="../media/image25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chart" Target="../charts/char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oleObject" Target="../embeddings/oleObject7.bin"/><Relationship Id="rId5" Type="http://schemas.openxmlformats.org/officeDocument/2006/relationships/image" Target="../media/image26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4" Type="http://schemas.openxmlformats.org/officeDocument/2006/relationships/image" Target="../media/image27.emf"/><Relationship Id="rId5" Type="http://schemas.openxmlformats.org/officeDocument/2006/relationships/oleObject" Target="../embeddings/oleObject9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10.bin"/><Relationship Id="rId8" Type="http://schemas.openxmlformats.org/officeDocument/2006/relationships/image" Target="../media/image29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oleObject" Target="../embeddings/oleObject11.bin"/><Relationship Id="rId5" Type="http://schemas.openxmlformats.org/officeDocument/2006/relationships/image" Target="../media/image26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oleObject" Target="../embeddings/oleObject12.bin"/><Relationship Id="rId5" Type="http://schemas.openxmlformats.org/officeDocument/2006/relationships/image" Target="../media/image26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oleObject" Target="../embeddings/oleObject13.bin"/><Relationship Id="rId5" Type="http://schemas.openxmlformats.org/officeDocument/2006/relationships/image" Target="../media/image26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32.jpeg"/><Relationship Id="rId5" Type="http://schemas.openxmlformats.org/officeDocument/2006/relationships/oleObject" Target="../embeddings/oleObject14.bin"/><Relationship Id="rId6" Type="http://schemas.openxmlformats.org/officeDocument/2006/relationships/image" Target="../media/image30.emf"/><Relationship Id="rId7" Type="http://schemas.openxmlformats.org/officeDocument/2006/relationships/oleObject" Target="../embeddings/oleObject15.bin"/><Relationship Id="rId8" Type="http://schemas.openxmlformats.org/officeDocument/2006/relationships/image" Target="../media/image31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32.jpeg"/><Relationship Id="rId5" Type="http://schemas.openxmlformats.org/officeDocument/2006/relationships/oleObject" Target="../embeddings/oleObject16.bin"/><Relationship Id="rId6" Type="http://schemas.openxmlformats.org/officeDocument/2006/relationships/image" Target="../media/image30.emf"/><Relationship Id="rId7" Type="http://schemas.openxmlformats.org/officeDocument/2006/relationships/oleObject" Target="../embeddings/oleObject17.bin"/><Relationship Id="rId8" Type="http://schemas.openxmlformats.org/officeDocument/2006/relationships/image" Target="../media/image33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oleObject18.bin"/><Relationship Id="rId5" Type="http://schemas.openxmlformats.org/officeDocument/2006/relationships/image" Target="../media/image26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oleObject19.bin"/><Relationship Id="rId5" Type="http://schemas.openxmlformats.org/officeDocument/2006/relationships/image" Target="../media/image26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4" Type="http://schemas.openxmlformats.org/officeDocument/2006/relationships/image" Target="../media/image27.emf"/><Relationship Id="rId5" Type="http://schemas.openxmlformats.org/officeDocument/2006/relationships/oleObject" Target="../embeddings/oleObject21.bin"/><Relationship Id="rId6" Type="http://schemas.openxmlformats.org/officeDocument/2006/relationships/image" Target="../media/image35.emf"/><Relationship Id="rId7" Type="http://schemas.openxmlformats.org/officeDocument/2006/relationships/oleObject" Target="../embeddings/oleObject22.bin"/><Relationship Id="rId8" Type="http://schemas.openxmlformats.org/officeDocument/2006/relationships/image" Target="../media/image36.emf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4" Type="http://schemas.openxmlformats.org/officeDocument/2006/relationships/image" Target="../media/image27.emf"/><Relationship Id="rId5" Type="http://schemas.openxmlformats.org/officeDocument/2006/relationships/oleObject" Target="../embeddings/oleObject24.bin"/><Relationship Id="rId6" Type="http://schemas.openxmlformats.org/officeDocument/2006/relationships/image" Target="../media/image37.emf"/><Relationship Id="rId7" Type="http://schemas.openxmlformats.org/officeDocument/2006/relationships/oleObject" Target="../embeddings/oleObject25.bin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4" Type="http://schemas.openxmlformats.org/officeDocument/2006/relationships/image" Target="../media/image27.emf"/><Relationship Id="rId5" Type="http://schemas.openxmlformats.org/officeDocument/2006/relationships/oleObject" Target="../embeddings/oleObject27.bin"/><Relationship Id="rId6" Type="http://schemas.openxmlformats.org/officeDocument/2006/relationships/image" Target="../media/image37.emf"/><Relationship Id="rId7" Type="http://schemas.openxmlformats.org/officeDocument/2006/relationships/oleObject" Target="../embeddings/oleObject28.bin"/><Relationship Id="rId8" Type="http://schemas.openxmlformats.org/officeDocument/2006/relationships/oleObject" Target="../embeddings/oleObject29.bin"/><Relationship Id="rId9" Type="http://schemas.openxmlformats.org/officeDocument/2006/relationships/oleObject" Target="../embeddings/oleObject30.bin"/><Relationship Id="rId10" Type="http://schemas.openxmlformats.org/officeDocument/2006/relationships/image" Target="../media/image38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9.ti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4" Type="http://schemas.openxmlformats.org/officeDocument/2006/relationships/image" Target="../media/image39.tif"/><Relationship Id="rId5" Type="http://schemas.openxmlformats.org/officeDocument/2006/relationships/oleObject" Target="../embeddings/oleObject31.bin"/><Relationship Id="rId6" Type="http://schemas.openxmlformats.org/officeDocument/2006/relationships/image" Target="../media/image40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4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eg"/><Relationship Id="rId4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1854200"/>
            <a:ext cx="52705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13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72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nowflake-fracta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8750" y="0"/>
            <a:ext cx="6254750" cy="689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09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th_fractal_cloud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184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ung1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774" y="149225"/>
            <a:ext cx="7927975" cy="659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20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41202777.FractalTre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09759"/>
            <a:ext cx="9265502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52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ractal_leaf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737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441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What is a fractal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1803" y="1599351"/>
            <a:ext cx="6882197" cy="516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297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649526" y="2007025"/>
            <a:ext cx="3668575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339893" y="3261416"/>
            <a:ext cx="44485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line twice as wide is twice as big</a:t>
            </a:r>
          </a:p>
          <a:p>
            <a:endParaRPr lang="en-US" dirty="0" smtClean="0"/>
          </a:p>
        </p:txBody>
      </p:sp>
      <p:cxnSp>
        <p:nvCxnSpPr>
          <p:cNvPr id="7" name="Straight Connector 6"/>
          <p:cNvCxnSpPr/>
          <p:nvPr/>
        </p:nvCxnSpPr>
        <p:spPr>
          <a:xfrm>
            <a:off x="994618" y="2782222"/>
            <a:ext cx="7288330" cy="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947423" y="4127270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2</a:t>
            </a:r>
          </a:p>
          <a:p>
            <a:r>
              <a:rPr lang="en-US" sz="2400" dirty="0" smtClean="0"/>
              <a:t>3</a:t>
            </a:r>
          </a:p>
          <a:p>
            <a:r>
              <a:rPr lang="en-US" sz="24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8379" y="4127270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r>
              <a:rPr lang="en-US" sz="2400" dirty="0" smtClean="0"/>
              <a:t>1  =  1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2  =  2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3  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4  =  4</a:t>
            </a:r>
            <a:r>
              <a:rPr lang="en-US" sz="2400" baseline="30000" dirty="0" smtClean="0"/>
              <a:t>1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277096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1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649526" y="2273588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994618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38783" y="3115904"/>
            <a:ext cx="364416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9598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96658" y="3435641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square twice as wide is four times as big</a:t>
            </a:r>
          </a:p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947423" y="4127270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2</a:t>
            </a:r>
          </a:p>
          <a:p>
            <a:r>
              <a:rPr lang="en-US" sz="2400" dirty="0" smtClean="0"/>
              <a:t>3</a:t>
            </a:r>
          </a:p>
          <a:p>
            <a:r>
              <a:rPr lang="en-US" sz="24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8379" y="4127270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r>
              <a:rPr lang="en-US" sz="2400" dirty="0" smtClean="0"/>
              <a:t>1    =  1</a:t>
            </a:r>
            <a:r>
              <a:rPr lang="en-US" sz="2400" baseline="30000" dirty="0"/>
              <a:t>2</a:t>
            </a:r>
            <a:endParaRPr lang="en-US" sz="2400" dirty="0" smtClean="0"/>
          </a:p>
          <a:p>
            <a:r>
              <a:rPr lang="en-US" sz="2400" dirty="0" smtClean="0"/>
              <a:t>4    =  2</a:t>
            </a:r>
            <a:r>
              <a:rPr lang="en-US" sz="2400" baseline="30000" dirty="0"/>
              <a:t>2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/>
              <a:t>2</a:t>
            </a:r>
            <a:endParaRPr lang="en-US" sz="2400" dirty="0" smtClean="0"/>
          </a:p>
          <a:p>
            <a:r>
              <a:rPr lang="en-US" sz="2400" dirty="0" smtClean="0"/>
              <a:t>16  =  4</a:t>
            </a:r>
            <a:r>
              <a:rPr lang="en-US" sz="2400" baseline="30000" dirty="0"/>
              <a:t>2</a:t>
            </a:r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451321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2</a:t>
            </a:r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26922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898379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98379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670505" y="1599351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0505" y="2371477"/>
            <a:ext cx="772126" cy="7721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2692205" y="2567107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898379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670505" y="3277096"/>
            <a:ext cx="772126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20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not a fractal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80981" y="3820658"/>
            <a:ext cx="59535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 cube twice as wide is eight times as big</a:t>
            </a:r>
          </a:p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2947423" y="4409510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2</a:t>
            </a:r>
          </a:p>
          <a:p>
            <a:r>
              <a:rPr lang="en-US" sz="2400" dirty="0" smtClean="0"/>
              <a:t>3</a:t>
            </a:r>
          </a:p>
          <a:p>
            <a:r>
              <a:rPr lang="en-US" sz="2400" dirty="0"/>
              <a:t>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98379" y="4409510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r>
              <a:rPr lang="en-US" sz="2400" dirty="0" smtClean="0"/>
              <a:t>1    =  1</a:t>
            </a:r>
            <a:r>
              <a:rPr lang="en-US" sz="2400" baseline="30000" dirty="0" smtClean="0"/>
              <a:t>3</a:t>
            </a:r>
            <a:endParaRPr lang="en-US" sz="2400" dirty="0" smtClean="0"/>
          </a:p>
          <a:p>
            <a:r>
              <a:rPr lang="en-US" sz="2400" dirty="0" smtClean="0"/>
              <a:t>8    =  2</a:t>
            </a:r>
            <a:r>
              <a:rPr lang="en-US" sz="2400" baseline="30000" dirty="0" smtClean="0"/>
              <a:t>3</a:t>
            </a:r>
            <a:endParaRPr lang="en-US" sz="2400" dirty="0" smtClean="0"/>
          </a:p>
          <a:p>
            <a:r>
              <a:rPr lang="en-US" sz="2400" dirty="0" smtClean="0"/>
              <a:t>27  =  3</a:t>
            </a:r>
            <a:r>
              <a:rPr lang="en-US" sz="2400" baseline="30000" dirty="0" smtClean="0"/>
              <a:t>3</a:t>
            </a:r>
            <a:endParaRPr lang="en-US" sz="2400" dirty="0" smtClean="0"/>
          </a:p>
          <a:p>
            <a:r>
              <a:rPr lang="en-US" sz="2400" dirty="0" smtClean="0"/>
              <a:t>64  =  4</a:t>
            </a:r>
            <a:r>
              <a:rPr lang="en-US" sz="2400" baseline="30000" dirty="0" smtClean="0"/>
              <a:t>3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945208" y="3820658"/>
            <a:ext cx="1898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 3</a:t>
            </a:r>
            <a:endParaRPr lang="en-US" sz="2400" dirty="0"/>
          </a:p>
        </p:txBody>
      </p:sp>
      <p:sp>
        <p:nvSpPr>
          <p:cNvPr id="4" name="Cube 3"/>
          <p:cNvSpPr/>
          <p:nvPr/>
        </p:nvSpPr>
        <p:spPr>
          <a:xfrm>
            <a:off x="2053774" y="1818869"/>
            <a:ext cx="1066081" cy="1066081"/>
          </a:xfrm>
          <a:prstGeom prst="cub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4067449" y="1386278"/>
            <a:ext cx="2154800" cy="2152978"/>
            <a:chOff x="4067449" y="1386278"/>
            <a:chExt cx="2154800" cy="2152978"/>
          </a:xfrm>
        </p:grpSpPr>
        <p:sp>
          <p:nvSpPr>
            <p:cNvPr id="17" name="Cube 16"/>
            <p:cNvSpPr/>
            <p:nvPr/>
          </p:nvSpPr>
          <p:spPr>
            <a:xfrm>
              <a:off x="4342735" y="219533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Cube 17"/>
            <p:cNvSpPr/>
            <p:nvPr/>
          </p:nvSpPr>
          <p:spPr>
            <a:xfrm>
              <a:off x="5149220" y="219518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ube 18"/>
            <p:cNvSpPr/>
            <p:nvPr/>
          </p:nvSpPr>
          <p:spPr>
            <a:xfrm>
              <a:off x="4338355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ube 19"/>
            <p:cNvSpPr/>
            <p:nvPr/>
          </p:nvSpPr>
          <p:spPr>
            <a:xfrm>
              <a:off x="5156168" y="138627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Cube 20"/>
            <p:cNvSpPr/>
            <p:nvPr/>
          </p:nvSpPr>
          <p:spPr>
            <a:xfrm>
              <a:off x="4071829" y="2473175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ube 21"/>
            <p:cNvSpPr/>
            <p:nvPr/>
          </p:nvSpPr>
          <p:spPr>
            <a:xfrm>
              <a:off x="4878314" y="2473022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ube 22"/>
            <p:cNvSpPr/>
            <p:nvPr/>
          </p:nvSpPr>
          <p:spPr>
            <a:xfrm>
              <a:off x="4067449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Cube 23"/>
            <p:cNvSpPr/>
            <p:nvPr/>
          </p:nvSpPr>
          <p:spPr>
            <a:xfrm>
              <a:off x="4885262" y="1664118"/>
              <a:ext cx="1066081" cy="1066081"/>
            </a:xfrm>
            <a:prstGeom prst="cub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5" name="Straight Arrow Connector 24"/>
          <p:cNvCxnSpPr/>
          <p:nvPr/>
        </p:nvCxnSpPr>
        <p:spPr>
          <a:xfrm>
            <a:off x="2006740" y="3057577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4004730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862646" y="3757938"/>
            <a:ext cx="893649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7705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Complex numbers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9800" y="1384300"/>
            <a:ext cx="1511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1 × 1 = 1</a:t>
            </a:r>
          </a:p>
          <a:p>
            <a:r>
              <a:rPr lang="en-US" sz="2400" dirty="0" smtClean="0"/>
              <a:t>-1 × 1 = -1</a:t>
            </a:r>
          </a:p>
          <a:p>
            <a:r>
              <a:rPr lang="en-US" sz="2400" dirty="0" smtClean="0"/>
              <a:t>1 × -1 = -1</a:t>
            </a:r>
          </a:p>
          <a:p>
            <a:r>
              <a:rPr lang="en-US" sz="2400" dirty="0" smtClean="0"/>
              <a:t>-1 × -1 = 1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3505200" y="1384300"/>
            <a:ext cx="3098800" cy="157994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05200" y="3221038"/>
            <a:ext cx="13716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876800" y="3221038"/>
            <a:ext cx="172720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63900" y="1384300"/>
            <a:ext cx="0" cy="15696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946400" y="1841500"/>
            <a:ext cx="3175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013200" y="3390900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435600" y="33909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939800" y="3670300"/>
            <a:ext cx="45339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x×(</a:t>
            </a:r>
            <a:r>
              <a:rPr lang="en-US" sz="2400" dirty="0" err="1" smtClean="0"/>
              <a:t>a+b</a:t>
            </a:r>
            <a:r>
              <a:rPr lang="en-US" sz="2400" dirty="0" smtClean="0"/>
              <a:t>) = </a:t>
            </a:r>
            <a:r>
              <a:rPr lang="en-US" sz="2400" dirty="0" err="1" smtClean="0"/>
              <a:t>x×a</a:t>
            </a:r>
            <a:r>
              <a:rPr lang="en-US" sz="2400" dirty="0" smtClean="0"/>
              <a:t> + </a:t>
            </a:r>
            <a:r>
              <a:rPr lang="en-US" sz="2400" dirty="0" err="1" smtClean="0"/>
              <a:t>x×b</a:t>
            </a:r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</a:t>
            </a:r>
            <a:r>
              <a:rPr lang="en-US" sz="2400" dirty="0" smtClean="0">
                <a:solidFill>
                  <a:srgbClr val="0000FF"/>
                </a:solidFill>
              </a:rPr>
              <a:t>-1×3 + -1×-2 = -3 + -1×-2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-1×(3-2) = -1×1 = -1</a:t>
            </a:r>
          </a:p>
          <a:p>
            <a:r>
              <a:rPr lang="en-US" sz="2400" dirty="0" smtClean="0">
                <a:solidFill>
                  <a:srgbClr val="FF0000"/>
                </a:solidFill>
              </a:rPr>
              <a:t>-1 </a:t>
            </a:r>
            <a:r>
              <a:rPr lang="en-US" sz="2400" dirty="0">
                <a:solidFill>
                  <a:srgbClr val="0000FF"/>
                </a:solidFill>
              </a:rPr>
              <a:t>= -3 + -1×-</a:t>
            </a:r>
            <a:r>
              <a:rPr lang="en-US" sz="2400" dirty="0" smtClean="0">
                <a:solidFill>
                  <a:srgbClr val="0000FF"/>
                </a:solidFill>
              </a:rPr>
              <a:t>2</a:t>
            </a:r>
          </a:p>
          <a:p>
            <a:r>
              <a:rPr lang="en-US" sz="2400" dirty="0"/>
              <a:t>So </a:t>
            </a:r>
            <a:r>
              <a:rPr lang="en-US" sz="2400" dirty="0" smtClean="0"/>
              <a:t>2 = -</a:t>
            </a:r>
            <a:r>
              <a:rPr lang="en-US" sz="2400" dirty="0"/>
              <a:t>1×-</a:t>
            </a:r>
            <a:r>
              <a:rPr lang="en-US" sz="2400" dirty="0" smtClean="0"/>
              <a:t>2 </a:t>
            </a:r>
            <a:r>
              <a:rPr lang="en-US" sz="2400" dirty="0">
                <a:latin typeface="Wingdings"/>
                <a:ea typeface="Wingdings"/>
                <a:cs typeface="Wingdings"/>
                <a:sym typeface="Wingdings"/>
              </a:rPr>
              <a:t>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>
              <a:solidFill>
                <a:srgbClr val="FF0000"/>
              </a:solidFill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233701"/>
              </p:ext>
            </p:extLst>
          </p:nvPr>
        </p:nvGraphicFramePr>
        <p:xfrm>
          <a:off x="4572000" y="4848225"/>
          <a:ext cx="1879226" cy="81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210" name="Equation" r:id="rId3" imgW="495300" imgH="215900" progId="Equation.3">
                  <p:embed/>
                </p:oleObj>
              </mc:Choice>
              <mc:Fallback>
                <p:oleObj name="Equation" r:id="rId3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0" y="4848225"/>
                        <a:ext cx="1879226" cy="81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4715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What is a fractal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8500" y="2562274"/>
            <a:ext cx="5598300" cy="419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9225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What is a fractal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Dimension that is not a whole number</a:t>
            </a:r>
          </a:p>
          <a:p>
            <a:r>
              <a:rPr lang="en-US" dirty="0">
                <a:solidFill>
                  <a:schemeClr val="bg1"/>
                </a:solidFill>
              </a:rPr>
              <a:t>S</a:t>
            </a:r>
            <a:r>
              <a:rPr lang="en-US" dirty="0" smtClean="0">
                <a:solidFill>
                  <a:schemeClr val="bg1"/>
                </a:solidFill>
              </a:rPr>
              <a:t>elf similar</a:t>
            </a:r>
          </a:p>
        </p:txBody>
      </p:sp>
      <p:pic>
        <p:nvPicPr>
          <p:cNvPr id="9" name="Picture 8" descr="800px-Fractal_Broccoli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88500" y="2562274"/>
            <a:ext cx="5598300" cy="419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41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4095" y="519588"/>
            <a:ext cx="3933570" cy="63384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3" name="Left Arrow 2"/>
          <p:cNvSpPr/>
          <p:nvPr/>
        </p:nvSpPr>
        <p:spPr>
          <a:xfrm>
            <a:off x="6635720" y="5613400"/>
            <a:ext cx="1733580" cy="85868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113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50390"/>
          <a:stretch/>
        </p:blipFill>
        <p:spPr>
          <a:xfrm>
            <a:off x="423297" y="3640301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50390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57708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pic>
        <p:nvPicPr>
          <p:cNvPr id="6" name="Picture 5" descr="koch_curve.jpg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50390"/>
          <a:stretch/>
        </p:blipFill>
        <p:spPr>
          <a:xfrm>
            <a:off x="423298" y="1944308"/>
            <a:ext cx="2778748" cy="44775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87879" y="928567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Width</a:t>
            </a:r>
          </a:p>
          <a:p>
            <a:endParaRPr lang="en-US" sz="2400" dirty="0"/>
          </a:p>
          <a:p>
            <a:r>
              <a:rPr lang="en-US" sz="2400" dirty="0" smtClean="0"/>
              <a:t>3</a:t>
            </a:r>
          </a:p>
          <a:p>
            <a:r>
              <a:rPr lang="en-US" sz="2400" dirty="0" smtClean="0"/>
              <a:t>3</a:t>
            </a:r>
          </a:p>
          <a:p>
            <a:endParaRPr lang="en-US" sz="2400" dirty="0" smtClean="0"/>
          </a:p>
          <a:p>
            <a:r>
              <a:rPr lang="en-US" sz="2400" dirty="0"/>
              <a:t>3</a:t>
            </a:r>
            <a:endParaRPr lang="en-US" sz="24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96037" y="928567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Size</a:t>
            </a:r>
          </a:p>
          <a:p>
            <a:endParaRPr lang="en-US" sz="2400" dirty="0"/>
          </a:p>
          <a:p>
            <a:pPr marL="457200" indent="-457200">
              <a:buAutoNum type="arabicPlain" startAt="3"/>
            </a:pPr>
            <a:r>
              <a:rPr lang="en-US" sz="2400" dirty="0" smtClean="0"/>
              <a:t>=  3</a:t>
            </a:r>
            <a:r>
              <a:rPr lang="en-US" sz="2400" baseline="30000" dirty="0" smtClean="0"/>
              <a:t>1</a:t>
            </a:r>
            <a:endParaRPr lang="en-US" sz="2400" dirty="0" smtClean="0"/>
          </a:p>
          <a:p>
            <a:r>
              <a:rPr lang="en-US" sz="2400" dirty="0" smtClean="0"/>
              <a:t>9    =  3</a:t>
            </a:r>
            <a:r>
              <a:rPr lang="en-US" sz="2400" baseline="300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4	= 3</a:t>
            </a:r>
            <a:r>
              <a:rPr lang="en-US" sz="2400" baseline="30000" dirty="0" smtClean="0"/>
              <a:t>x</a:t>
            </a:r>
            <a:endParaRPr lang="en-US" sz="2400" baseline="30000" dirty="0"/>
          </a:p>
          <a:p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993429" y="928567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</a:p>
          <a:p>
            <a:endParaRPr lang="en-US" sz="2400" dirty="0"/>
          </a:p>
          <a:p>
            <a:r>
              <a:rPr lang="en-US" sz="2400" dirty="0" smtClean="0"/>
              <a:t>1  </a:t>
            </a:r>
          </a:p>
          <a:p>
            <a:r>
              <a:rPr lang="en-US" sz="2400" dirty="0" smtClean="0"/>
              <a:t>2</a:t>
            </a:r>
          </a:p>
          <a:p>
            <a:endParaRPr lang="en-US" sz="2400" dirty="0" smtClean="0"/>
          </a:p>
          <a:p>
            <a:r>
              <a:rPr lang="en-US" sz="2400" dirty="0" smtClean="0"/>
              <a:t>x</a:t>
            </a:r>
          </a:p>
          <a:p>
            <a:endParaRPr lang="en-US" sz="2400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689801"/>
              </p:ext>
            </p:extLst>
          </p:nvPr>
        </p:nvGraphicFramePr>
        <p:xfrm>
          <a:off x="2692342" y="3425050"/>
          <a:ext cx="3195537" cy="3195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64" name="Equation" r:id="rId5" imgW="1143000" imgH="1143000" progId="Equation.3">
                  <p:embed/>
                </p:oleObj>
              </mc:Choice>
              <mc:Fallback>
                <p:oleObj name="Equation" r:id="rId5" imgW="1143000" imgH="1143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92342" y="3425050"/>
                        <a:ext cx="3195537" cy="3195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3748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ierpinski.clear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01769" y="715598"/>
            <a:ext cx="6616700" cy="57277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555456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3000" dirty="0" smtClean="0"/>
              <a:t>Sierpinski </a:t>
            </a:r>
            <a:r>
              <a:rPr lang="hr-HR" sz="3000" dirty="0"/>
              <a:t>gasket</a:t>
            </a:r>
            <a:endParaRPr lang="en-US" sz="3000" dirty="0"/>
          </a:p>
        </p:txBody>
      </p:sp>
      <p:pic>
        <p:nvPicPr>
          <p:cNvPr id="4" name="Picture 3" descr="sierpinski.clear.gi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799" y="397198"/>
            <a:ext cx="3326498" cy="287956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478799" y="3465259"/>
            <a:ext cx="332649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401769" y="6587042"/>
            <a:ext cx="332649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691971" y="6584418"/>
            <a:ext cx="332649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765462"/>
              </p:ext>
            </p:extLst>
          </p:nvPr>
        </p:nvGraphicFramePr>
        <p:xfrm>
          <a:off x="7137281" y="397198"/>
          <a:ext cx="1881188" cy="241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" name="Equation" r:id="rId4" imgW="673100" imgH="863600" progId="Equation.3">
                  <p:embed/>
                </p:oleObj>
              </mc:Choice>
              <mc:Fallback>
                <p:oleObj name="Equation" r:id="rId4" imgW="673100" imgH="863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137281" y="397198"/>
                        <a:ext cx="1881188" cy="241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8735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length and dimension: </a:t>
            </a:r>
          </a:p>
          <a:p>
            <a:r>
              <a:rPr lang="en-US" dirty="0"/>
              <a:t>t</a:t>
            </a:r>
            <a:r>
              <a:rPr lang="en-US" dirty="0" smtClean="0"/>
              <a:t>he stick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312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endCxn id="4" idx="3"/>
          </p:cNvCxnSpPr>
          <p:nvPr/>
        </p:nvCxnSpPr>
        <p:spPr>
          <a:xfrm flipH="1">
            <a:off x="2898324" y="3245741"/>
            <a:ext cx="1820654" cy="18680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793996" y="4120488"/>
            <a:ext cx="6584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r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280214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931724" y="1615009"/>
            <a:ext cx="3464763" cy="3464763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931724" y="6285379"/>
            <a:ext cx="3480441" cy="331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4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750495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355020" y="6198377"/>
            <a:ext cx="2633849" cy="2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Hexagon 2"/>
          <p:cNvSpPr/>
          <p:nvPr/>
        </p:nvSpPr>
        <p:spPr>
          <a:xfrm>
            <a:off x="2163518" y="1285752"/>
            <a:ext cx="5017570" cy="4092455"/>
          </a:xfrm>
          <a:prstGeom prst="hexagon">
            <a:avLst>
              <a:gd name="adj" fmla="val 28830"/>
              <a:gd name="vf" fmla="val 115470"/>
            </a:avLst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115883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/>
              <a:t>The complex plane</a:t>
            </a:r>
            <a:endParaRPr lang="en-US" dirty="0"/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6954866"/>
              </p:ext>
            </p:extLst>
          </p:nvPr>
        </p:nvGraphicFramePr>
        <p:xfrm>
          <a:off x="457200" y="1165592"/>
          <a:ext cx="1466850" cy="639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97" name="Equation" r:id="rId3" imgW="495300" imgH="215900" progId="Equation.3">
                  <p:embed/>
                </p:oleObj>
              </mc:Choice>
              <mc:Fallback>
                <p:oleObj name="Equation" r:id="rId3" imgW="495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65592"/>
                        <a:ext cx="1466850" cy="6393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3" name="Straight Connector 12"/>
          <p:cNvCxnSpPr/>
          <p:nvPr/>
        </p:nvCxnSpPr>
        <p:spPr>
          <a:xfrm>
            <a:off x="4476750" y="1016000"/>
            <a:ext cx="0" cy="54102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57200" y="3911600"/>
            <a:ext cx="7988300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114550" y="3937000"/>
            <a:ext cx="1797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Real </a:t>
            </a:r>
          </a:p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 rot="16200000">
            <a:off x="3536778" y="1449054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Complex</a:t>
            </a:r>
            <a:endParaRPr lang="en-US" dirty="0">
              <a:solidFill>
                <a:schemeClr val="accent2"/>
              </a:solidFill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6306465"/>
              </p:ext>
            </p:extLst>
          </p:nvPr>
        </p:nvGraphicFramePr>
        <p:xfrm>
          <a:off x="478234" y="1978392"/>
          <a:ext cx="2193131" cy="6268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98" name="Equation" r:id="rId5" imgW="622300" imgH="177800" progId="Equation.3">
                  <p:embed/>
                </p:oleObj>
              </mc:Choice>
              <mc:Fallback>
                <p:oleObj name="Equation" r:id="rId5" imgW="622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8234" y="1978392"/>
                        <a:ext cx="2193131" cy="6268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Oval 6"/>
          <p:cNvSpPr/>
          <p:nvPr/>
        </p:nvSpPr>
        <p:spPr>
          <a:xfrm>
            <a:off x="5969000" y="2260600"/>
            <a:ext cx="152400" cy="152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6019800" y="2390682"/>
            <a:ext cx="22318" cy="15209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7" idx="2"/>
          </p:cNvCxnSpPr>
          <p:nvPr/>
        </p:nvCxnSpPr>
        <p:spPr>
          <a:xfrm>
            <a:off x="4476750" y="2336800"/>
            <a:ext cx="149225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4213225" y="2336800"/>
            <a:ext cx="0" cy="157480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124450" y="4163199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4499068" y="4102875"/>
            <a:ext cx="154305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892550" y="2977337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172200" y="2152134"/>
            <a:ext cx="40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897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2163518" y="831038"/>
            <a:ext cx="5017570" cy="5017570"/>
          </a:xfrm>
          <a:prstGeom prst="ellipse">
            <a:avLst/>
          </a:prstGeom>
          <a:noFill/>
          <a:ln w="889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355020" y="6198377"/>
            <a:ext cx="2633849" cy="265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7350466" y="4751014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n</a:t>
            </a:r>
            <a:endParaRPr lang="en-US" sz="3000" dirty="0"/>
          </a:p>
        </p:txBody>
      </p:sp>
      <p:cxnSp>
        <p:nvCxnSpPr>
          <p:cNvPr id="7" name="Straight Connector 6"/>
          <p:cNvCxnSpPr>
            <a:stCxn id="4" idx="3"/>
            <a:endCxn id="4" idx="5"/>
          </p:cNvCxnSpPr>
          <p:nvPr/>
        </p:nvCxnSpPr>
        <p:spPr>
          <a:xfrm>
            <a:off x="2898324" y="5113802"/>
            <a:ext cx="354795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4" idx="2"/>
            <a:endCxn id="4" idx="6"/>
          </p:cNvCxnSpPr>
          <p:nvPr/>
        </p:nvCxnSpPr>
        <p:spPr>
          <a:xfrm>
            <a:off x="2163518" y="3339823"/>
            <a:ext cx="501757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4" idx="0"/>
          </p:cNvCxnSpPr>
          <p:nvPr/>
        </p:nvCxnSpPr>
        <p:spPr>
          <a:xfrm flipV="1">
            <a:off x="4672303" y="831038"/>
            <a:ext cx="0" cy="42827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4" idx="3"/>
          </p:cNvCxnSpPr>
          <p:nvPr/>
        </p:nvCxnSpPr>
        <p:spPr>
          <a:xfrm flipH="1">
            <a:off x="2898324" y="3339823"/>
            <a:ext cx="1773979" cy="17739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endCxn id="4" idx="5"/>
          </p:cNvCxnSpPr>
          <p:nvPr/>
        </p:nvCxnSpPr>
        <p:spPr>
          <a:xfrm>
            <a:off x="4672303" y="3339823"/>
            <a:ext cx="1773979" cy="17739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Freeform 19"/>
          <p:cNvSpPr/>
          <p:nvPr/>
        </p:nvSpPr>
        <p:spPr>
          <a:xfrm>
            <a:off x="4311359" y="3731818"/>
            <a:ext cx="344908" cy="250879"/>
          </a:xfrm>
          <a:custGeom>
            <a:avLst/>
            <a:gdLst>
              <a:gd name="connsiteX0" fmla="*/ 0 w 344908"/>
              <a:gd name="connsiteY0" fmla="*/ 0 h 250879"/>
              <a:gd name="connsiteX1" fmla="*/ 94066 w 344908"/>
              <a:gd name="connsiteY1" fmla="*/ 172479 h 250879"/>
              <a:gd name="connsiteX2" fmla="*/ 344908 w 344908"/>
              <a:gd name="connsiteY2" fmla="*/ 250879 h 250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4908" h="250879">
                <a:moveTo>
                  <a:pt x="0" y="0"/>
                </a:moveTo>
                <a:cubicBezTo>
                  <a:pt x="18290" y="65333"/>
                  <a:pt x="36581" y="130666"/>
                  <a:pt x="94066" y="172479"/>
                </a:cubicBezTo>
                <a:cubicBezTo>
                  <a:pt x="151551" y="214292"/>
                  <a:pt x="248229" y="232585"/>
                  <a:pt x="344908" y="250879"/>
                </a:cubicBez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966448" y="3967017"/>
            <a:ext cx="752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2π/2n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355020" y="3967017"/>
            <a:ext cx="391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355020" y="5113802"/>
            <a:ext cx="1301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 sin (</a:t>
            </a:r>
            <a:r>
              <a:rPr lang="en-US" dirty="0"/>
              <a:t>π/n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1023602"/>
              </p:ext>
            </p:extLst>
          </p:nvPr>
        </p:nvGraphicFramePr>
        <p:xfrm>
          <a:off x="172457" y="4432577"/>
          <a:ext cx="2215785" cy="22988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43" name="Equation" r:id="rId3" imgW="1016000" imgH="1054100" progId="Equation.3">
                  <p:embed/>
                </p:oleObj>
              </mc:Choice>
              <mc:Fallback>
                <p:oleObj name="Equation" r:id="rId3" imgW="1016000" imgH="1054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457" y="4432577"/>
                        <a:ext cx="2215785" cy="22988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690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/>
          <p:cNvGraphicFramePr>
            <a:graphicFrameLocks/>
          </p:cNvGraphicFramePr>
          <p:nvPr/>
        </p:nvGraphicFramePr>
        <p:xfrm>
          <a:off x="793750" y="1171575"/>
          <a:ext cx="7556500" cy="4514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side)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5184933" y="3617663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03371" y="2148147"/>
            <a:ext cx="713333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44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003371" y="5440929"/>
            <a:ext cx="3715607" cy="1417073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718978" y="2477427"/>
            <a:ext cx="2398683" cy="2963503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7086305" y="831035"/>
            <a:ext cx="3793996" cy="1662072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3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809645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1081760" y="6005402"/>
            <a:ext cx="1614799" cy="852598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2696559" y="5895642"/>
            <a:ext cx="1614798" cy="126923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4311357" y="4313731"/>
            <a:ext cx="913681" cy="1581911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5225038" y="3335233"/>
            <a:ext cx="1481538" cy="978498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6706576" y="2016111"/>
            <a:ext cx="1241735" cy="1319122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7948311" y="1371187"/>
            <a:ext cx="1614798" cy="644924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9590356" y="1143000"/>
            <a:ext cx="1614798" cy="217345"/>
          </a:xfrm>
          <a:prstGeom prst="line">
            <a:avLst/>
          </a:prstGeom>
          <a:ln w="127000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7/2</a:t>
            </a:r>
          </a:p>
          <a:p>
            <a:pPr algn="ctr"/>
            <a:r>
              <a:rPr lang="en-US" sz="3000" dirty="0" smtClean="0"/>
              <a:t>=3.5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082152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16/4</a:t>
            </a:r>
          </a:p>
          <a:p>
            <a:pPr algn="ctr"/>
            <a:r>
              <a:rPr lang="en-US" sz="3000" dirty="0" smtClean="0"/>
              <a:t>=4</a:t>
            </a:r>
            <a:endParaRPr lang="en-US" sz="3000" dirty="0"/>
          </a:p>
        </p:txBody>
      </p:sp>
      <p:sp>
        <p:nvSpPr>
          <p:cNvPr id="20" name="Rectangle 19"/>
          <p:cNvSpPr/>
          <p:nvPr/>
        </p:nvSpPr>
        <p:spPr>
          <a:xfrm rot="19624974">
            <a:off x="1717051" y="6165777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 rot="19092848">
            <a:off x="1100087" y="6604894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 rot="650348">
            <a:off x="2421900" y="6026570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 rot="19955275">
            <a:off x="3164851" y="5943551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3850651" y="5738847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 rot="13905558">
            <a:off x="4009400" y="5435345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 rot="151330">
            <a:off x="4161802" y="5150140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17203254">
            <a:off x="4663765" y="4814066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 rot="19992331">
            <a:off x="5108265" y="4223516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 rot="18725467">
            <a:off x="5746752" y="3753198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 rot="19642588">
            <a:off x="6355992" y="3251548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 rot="16200000">
            <a:off x="6664001" y="2701228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 rot="21345240">
            <a:off x="7021315" y="2284035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 rot="20326499">
            <a:off x="7776964" y="2117395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 rot="19385440">
            <a:off x="8481815" y="1740594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21028156">
            <a:off x="9218414" y="1439333"/>
            <a:ext cx="834382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72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ractal-shorel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65125" y="0"/>
            <a:ext cx="10375490" cy="68580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-141099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Measuring dimension – stick method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7948311" y="4641253"/>
            <a:ext cx="1195689" cy="109759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/>
              <a:t>35/8</a:t>
            </a:r>
          </a:p>
          <a:p>
            <a:pPr algn="ctr"/>
            <a:r>
              <a:rPr lang="en-US" sz="3000" dirty="0" smtClean="0"/>
              <a:t>=4.38</a:t>
            </a:r>
            <a:endParaRPr lang="en-US" sz="3000" dirty="0"/>
          </a:p>
        </p:txBody>
      </p:sp>
      <p:sp>
        <p:nvSpPr>
          <p:cNvPr id="12" name="Rectangle 11"/>
          <p:cNvSpPr/>
          <p:nvPr/>
        </p:nvSpPr>
        <p:spPr>
          <a:xfrm rot="18905284">
            <a:off x="1287784" y="668034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 rot="20097494">
            <a:off x="1567185" y="648703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 rot="19431586">
            <a:off x="1936857" y="627748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 rot="19431586">
            <a:off x="2235306" y="605100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 rot="2040094">
            <a:off x="2527406" y="604594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 rot="19052029">
            <a:off x="2827093" y="6095612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 rot="20518067">
            <a:off x="3141979" y="5914898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 rot="20518067">
            <a:off x="3539473" y="580079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 rot="21315720">
            <a:off x="3906576" y="5744837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 rot="19317867">
            <a:off x="4263603" y="5645947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 rot="13936542">
            <a:off x="4289458" y="538823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4378358" y="518317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 rot="18793121">
            <a:off x="4720910" y="5050002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 rot="10377996">
            <a:off x="4656942" y="494208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 rot="7537520">
            <a:off x="4580313" y="4785617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 rot="9615190">
            <a:off x="4873309" y="452526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 rot="8315633">
            <a:off x="5200512" y="4343758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 rot="9504188">
            <a:off x="5524363" y="415717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 rot="11042308">
            <a:off x="5922641" y="40679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 rot="6366222">
            <a:off x="6162530" y="38647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 rot="6366222">
            <a:off x="6272732" y="34837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 rot="9646548">
            <a:off x="6501115" y="3264262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 rot="3656412">
            <a:off x="6653515" y="3049730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 rot="9062869">
            <a:off x="6710601" y="2770330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 rot="2239986">
            <a:off x="6657414" y="254168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 rot="10800000">
            <a:off x="6685413" y="2363791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 rot="9015361">
            <a:off x="7076961" y="230036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 rot="11205124">
            <a:off x="7445544" y="222871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 rot="8089692">
            <a:off x="7715510" y="2106583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 rot="11200656">
            <a:off x="8039360" y="2000238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 rot="6854808">
            <a:off x="8327476" y="1869986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 rot="9041826">
            <a:off x="8543376" y="160743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 rot="10580781">
            <a:off x="8910106" y="1525945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 rot="9624163">
            <a:off x="9276303" y="1463669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 rot="12352656">
            <a:off x="9605410" y="1449254"/>
            <a:ext cx="420366" cy="1268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50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066081" y="5535008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470397"/>
            <a:ext cx="0" cy="50646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818610" y="1442552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0098975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7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621540" y="1442552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1 - gradient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260955" y="2477426"/>
            <a:ext cx="611429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429032" y="4197817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07397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55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The dimension of various coastlines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51300"/>
            <a:ext cx="8229600" cy="267176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GB" sz="2400" i="1" dirty="0" smtClean="0"/>
              <a:t>D = </a:t>
            </a:r>
            <a:r>
              <a:rPr lang="en-GB" sz="2400" dirty="0" smtClean="0"/>
              <a:t>1.18 for this example</a:t>
            </a:r>
          </a:p>
          <a:p>
            <a:pPr marL="0" indent="0" algn="ctr">
              <a:buNone/>
            </a:pPr>
            <a:endParaRPr lang="en-GB" sz="2400" dirty="0" smtClean="0"/>
          </a:p>
          <a:p>
            <a:pPr marL="0" indent="0" algn="ctr">
              <a:buNone/>
            </a:pPr>
            <a:r>
              <a:rPr lang="en-GB" sz="2400" i="1" dirty="0" smtClean="0"/>
              <a:t>D</a:t>
            </a:r>
            <a:r>
              <a:rPr lang="en-GB" sz="2400" dirty="0" smtClean="0"/>
              <a:t> </a:t>
            </a:r>
            <a:r>
              <a:rPr lang="en-GB" sz="2400" dirty="0"/>
              <a:t>= 1.25 for the west coast of Britain, </a:t>
            </a:r>
            <a:endParaRPr lang="en-GB" sz="2400" dirty="0" smtClean="0"/>
          </a:p>
          <a:p>
            <a:pPr marL="0" indent="0" algn="ctr">
              <a:buNone/>
            </a:pPr>
            <a:r>
              <a:rPr lang="en-GB" sz="2400" i="1" dirty="0" smtClean="0"/>
              <a:t>D</a:t>
            </a:r>
            <a:r>
              <a:rPr lang="en-GB" sz="2400" dirty="0" smtClean="0"/>
              <a:t> </a:t>
            </a:r>
            <a:r>
              <a:rPr lang="en-GB" sz="2400" dirty="0"/>
              <a:t>= 1.15 for the land frontier of Germany, </a:t>
            </a:r>
          </a:p>
          <a:p>
            <a:pPr marL="0" indent="0" algn="ctr">
              <a:buNone/>
            </a:pPr>
            <a:r>
              <a:rPr lang="en-GB" sz="2400" i="1" dirty="0"/>
              <a:t>D</a:t>
            </a:r>
            <a:r>
              <a:rPr lang="en-GB" sz="2400" dirty="0"/>
              <a:t> = 1.14 for the land frontier of Portugal, </a:t>
            </a:r>
          </a:p>
          <a:p>
            <a:pPr marL="0" indent="0" algn="ctr">
              <a:buNone/>
            </a:pPr>
            <a:r>
              <a:rPr lang="en-GB" sz="2400" i="1" dirty="0"/>
              <a:t>D</a:t>
            </a:r>
            <a:r>
              <a:rPr lang="en-GB" sz="2400" dirty="0"/>
              <a:t> = 1.13 for the Australian coast, and </a:t>
            </a:r>
          </a:p>
          <a:p>
            <a:pPr marL="0" indent="0" algn="ctr">
              <a:buNone/>
            </a:pPr>
            <a:r>
              <a:rPr lang="en-GB" sz="2400" i="1" dirty="0"/>
              <a:t>D</a:t>
            </a:r>
            <a:r>
              <a:rPr lang="en-GB" sz="2400" dirty="0"/>
              <a:t> = 1.02 for the South African coast, </a:t>
            </a:r>
            <a:endParaRPr lang="en-US" sz="2400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5482747"/>
              </p:ext>
            </p:extLst>
          </p:nvPr>
        </p:nvGraphicFramePr>
        <p:xfrm>
          <a:off x="2286000" y="108743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0608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stick method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533662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24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2791705"/>
              </p:ext>
            </p:extLst>
          </p:nvPr>
        </p:nvGraphicFramePr>
        <p:xfrm>
          <a:off x="2701225" y="2414709"/>
          <a:ext cx="3339393" cy="9247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25" name="Equation" r:id="rId5" imgW="825500" imgH="228600" progId="Equation.3">
                  <p:embed/>
                </p:oleObj>
              </mc:Choice>
              <mc:Fallback>
                <p:oleObj name="Equation" r:id="rId5" imgW="825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01225" y="2414709"/>
                        <a:ext cx="3339393" cy="9247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08" y="3198705"/>
            <a:ext cx="1160229" cy="544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57200" y="1713161"/>
            <a:ext cx="3672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Total length (stick length)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>
            <a:stCxn id="8" idx="2"/>
          </p:cNvCxnSpPr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1506122"/>
              </p:ext>
            </p:extLst>
          </p:nvPr>
        </p:nvGraphicFramePr>
        <p:xfrm>
          <a:off x="251618" y="4789052"/>
          <a:ext cx="8526463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326" name="Equation" r:id="rId7" imgW="2108200" imgH="203200" progId="Equation.3">
                  <p:embed/>
                </p:oleObj>
              </mc:Choice>
              <mc:Fallback>
                <p:oleObj name="Equation" r:id="rId7" imgW="21082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1618" y="4789052"/>
                        <a:ext cx="8526463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9" name="Straight Arrow Connector 28"/>
          <p:cNvCxnSpPr/>
          <p:nvPr/>
        </p:nvCxnSpPr>
        <p:spPr>
          <a:xfrm flipV="1">
            <a:off x="3793996" y="5609789"/>
            <a:ext cx="350599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6161187" y="5452213"/>
            <a:ext cx="407756" cy="6943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949681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gradient</a:t>
            </a:r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3196414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64354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066081" y="5535008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470397"/>
            <a:ext cx="0" cy="50646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818610" y="1442552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95068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79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3621540" y="1442552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1 - gradient</a:t>
            </a:r>
            <a:endParaRPr lang="en-US" sz="2400" dirty="0"/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260955" y="2477426"/>
            <a:ext cx="611429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429032" y="4197817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06015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700" y="1562100"/>
            <a:ext cx="5270500" cy="4432300"/>
          </a:xfrm>
          <a:prstGeom prst="rect">
            <a:avLst/>
          </a:prstGeom>
        </p:spPr>
      </p:pic>
      <p:cxnSp>
        <p:nvCxnSpPr>
          <p:cNvPr id="3" name="Straight Arrow Connector 2"/>
          <p:cNvCxnSpPr>
            <a:endCxn id="17" idx="7"/>
          </p:cNvCxnSpPr>
          <p:nvPr/>
        </p:nvCxnSpPr>
        <p:spPr>
          <a:xfrm flipV="1">
            <a:off x="4464394" y="1395694"/>
            <a:ext cx="2439706" cy="25159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476750" y="1016000"/>
            <a:ext cx="0" cy="54102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57200" y="3911600"/>
            <a:ext cx="7988300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114550" y="3937000"/>
            <a:ext cx="1797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2"/>
                </a:solidFill>
              </a:rPr>
              <a:t>Real </a:t>
            </a:r>
          </a:p>
          <a:p>
            <a:pPr algn="ctr"/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6200000">
            <a:off x="3536778" y="1449054"/>
            <a:ext cx="1485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C0504D"/>
                </a:solidFill>
              </a:rPr>
              <a:t>Complex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1029044" y="387694"/>
            <a:ext cx="6883056" cy="6883056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345300" y="2020038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</a:t>
            </a:r>
            <a:r>
              <a:rPr lang="en-US" dirty="0" smtClean="0"/>
              <a:t> =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12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621292" y="1"/>
            <a:ext cx="3477475" cy="553500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-1003371" y="5535008"/>
            <a:ext cx="118209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-203839"/>
            <a:ext cx="0" cy="57388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21292" y="1904217"/>
            <a:ext cx="3477475" cy="200008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8749289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6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Freeform 7"/>
          <p:cNvSpPr/>
          <p:nvPr/>
        </p:nvSpPr>
        <p:spPr>
          <a:xfrm>
            <a:off x="6082935" y="3888617"/>
            <a:ext cx="3135534" cy="1740470"/>
          </a:xfrm>
          <a:custGeom>
            <a:avLst/>
            <a:gdLst>
              <a:gd name="connsiteX0" fmla="*/ 0 w 3135534"/>
              <a:gd name="connsiteY0" fmla="*/ 0 h 1740470"/>
              <a:gd name="connsiteX1" fmla="*/ 501686 w 3135534"/>
              <a:gd name="connsiteY1" fmla="*/ 768316 h 1740470"/>
              <a:gd name="connsiteX2" fmla="*/ 1222858 w 3135534"/>
              <a:gd name="connsiteY2" fmla="*/ 1066234 h 1740470"/>
              <a:gd name="connsiteX3" fmla="*/ 2398684 w 3135534"/>
              <a:gd name="connsiteY3" fmla="*/ 1175993 h 1740470"/>
              <a:gd name="connsiteX4" fmla="*/ 3135534 w 3135534"/>
              <a:gd name="connsiteY4" fmla="*/ 1740470 h 1740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35534" h="1740470">
                <a:moveTo>
                  <a:pt x="0" y="0"/>
                </a:moveTo>
                <a:cubicBezTo>
                  <a:pt x="148938" y="295305"/>
                  <a:pt x="297877" y="590610"/>
                  <a:pt x="501686" y="768316"/>
                </a:cubicBezTo>
                <a:cubicBezTo>
                  <a:pt x="705495" y="946022"/>
                  <a:pt x="906692" y="998288"/>
                  <a:pt x="1222858" y="1066234"/>
                </a:cubicBezTo>
                <a:cubicBezTo>
                  <a:pt x="1539024" y="1134180"/>
                  <a:pt x="2079905" y="1063620"/>
                  <a:pt x="2398684" y="1175993"/>
                </a:cubicBezTo>
                <a:cubicBezTo>
                  <a:pt x="2717463" y="1288366"/>
                  <a:pt x="3135534" y="1740470"/>
                  <a:pt x="3135534" y="174047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3500357" y="470397"/>
            <a:ext cx="2257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behavior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6271220" y="470397"/>
            <a:ext cx="2868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Non fractal behavior</a:t>
            </a:r>
            <a:endParaRPr lang="en-US" sz="2400" dirty="0"/>
          </a:p>
        </p:txBody>
      </p:sp>
      <p:sp>
        <p:nvSpPr>
          <p:cNvPr id="16" name="Freeform 15"/>
          <p:cNvSpPr/>
          <p:nvPr/>
        </p:nvSpPr>
        <p:spPr>
          <a:xfrm>
            <a:off x="-893627" y="1174723"/>
            <a:ext cx="3511798" cy="753906"/>
          </a:xfrm>
          <a:custGeom>
            <a:avLst/>
            <a:gdLst>
              <a:gd name="connsiteX0" fmla="*/ 3511798 w 3511798"/>
              <a:gd name="connsiteY0" fmla="*/ 753906 h 753906"/>
              <a:gd name="connsiteX1" fmla="*/ 2884691 w 3511798"/>
              <a:gd name="connsiteY1" fmla="*/ 111030 h 753906"/>
              <a:gd name="connsiteX2" fmla="*/ 595751 w 3511798"/>
              <a:gd name="connsiteY2" fmla="*/ 1270 h 753906"/>
              <a:gd name="connsiteX3" fmla="*/ 0 w 3511798"/>
              <a:gd name="connsiteY3" fmla="*/ 48310 h 75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1798" h="753906">
                <a:moveTo>
                  <a:pt x="3511798" y="753906"/>
                </a:moveTo>
                <a:cubicBezTo>
                  <a:pt x="3441248" y="495187"/>
                  <a:pt x="3370699" y="236469"/>
                  <a:pt x="2884691" y="111030"/>
                </a:cubicBezTo>
                <a:cubicBezTo>
                  <a:pt x="2398683" y="-14409"/>
                  <a:pt x="1076533" y="11723"/>
                  <a:pt x="595751" y="1270"/>
                </a:cubicBezTo>
                <a:cubicBezTo>
                  <a:pt x="114969" y="-9183"/>
                  <a:pt x="0" y="48310"/>
                  <a:pt x="0" y="4831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-46874" y="470397"/>
            <a:ext cx="2868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Non fractal behavior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7073900" y="6278911"/>
            <a:ext cx="2144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Halley et al.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787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/>
        </p:nvSpPr>
        <p:spPr>
          <a:xfrm>
            <a:off x="2621292" y="1"/>
            <a:ext cx="3477475" cy="553500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083089" y="1"/>
            <a:ext cx="3276479" cy="553500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-1003371" y="5535008"/>
            <a:ext cx="118209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3151211" y="-203839"/>
            <a:ext cx="0" cy="573884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621292" y="1904217"/>
            <a:ext cx="3477475" cy="243911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08427" y="5817246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stick)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 rot="5400000">
            <a:off x="1173637" y="346086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(total length)</a:t>
            </a:r>
            <a:endParaRPr lang="en-US" sz="2400" dirty="0"/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3333830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04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3260957" y="470397"/>
            <a:ext cx="2571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behavior A</a:t>
            </a:r>
            <a:endParaRPr lang="en-US" sz="2400" dirty="0"/>
          </a:p>
        </p:txBody>
      </p:sp>
      <p:sp>
        <p:nvSpPr>
          <p:cNvPr id="16" name="Freeform 15"/>
          <p:cNvSpPr/>
          <p:nvPr/>
        </p:nvSpPr>
        <p:spPr>
          <a:xfrm>
            <a:off x="-893627" y="1174723"/>
            <a:ext cx="3511798" cy="753906"/>
          </a:xfrm>
          <a:custGeom>
            <a:avLst/>
            <a:gdLst>
              <a:gd name="connsiteX0" fmla="*/ 3511798 w 3511798"/>
              <a:gd name="connsiteY0" fmla="*/ 753906 h 753906"/>
              <a:gd name="connsiteX1" fmla="*/ 2884691 w 3511798"/>
              <a:gd name="connsiteY1" fmla="*/ 111030 h 753906"/>
              <a:gd name="connsiteX2" fmla="*/ 595751 w 3511798"/>
              <a:gd name="connsiteY2" fmla="*/ 1270 h 753906"/>
              <a:gd name="connsiteX3" fmla="*/ 0 w 3511798"/>
              <a:gd name="connsiteY3" fmla="*/ 48310 h 753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1798" h="753906">
                <a:moveTo>
                  <a:pt x="3511798" y="753906"/>
                </a:moveTo>
                <a:cubicBezTo>
                  <a:pt x="3441248" y="495187"/>
                  <a:pt x="3370699" y="236469"/>
                  <a:pt x="2884691" y="111030"/>
                </a:cubicBezTo>
                <a:cubicBezTo>
                  <a:pt x="2398683" y="-14409"/>
                  <a:pt x="1076533" y="11723"/>
                  <a:pt x="595751" y="1270"/>
                </a:cubicBezTo>
                <a:cubicBezTo>
                  <a:pt x="114969" y="-9183"/>
                  <a:pt x="0" y="48310"/>
                  <a:pt x="0" y="48310"/>
                </a:cubicBez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-46874" y="470397"/>
            <a:ext cx="28688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Non fractal behavior</a:t>
            </a:r>
            <a:endParaRPr lang="en-US" sz="24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6098767" y="4343335"/>
            <a:ext cx="3699776" cy="119167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333777" y="470397"/>
            <a:ext cx="2810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behavior B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79360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50390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23297" y="2947823"/>
            <a:ext cx="275927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4" idx="0"/>
          </p:cNvCxnSpPr>
          <p:nvPr/>
        </p:nvCxnSpPr>
        <p:spPr>
          <a:xfrm flipV="1">
            <a:off x="3182567" y="553998"/>
            <a:ext cx="1379635" cy="23938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4562203" y="553999"/>
            <a:ext cx="1322112" cy="23938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>
            <a:off x="5884315" y="2947823"/>
            <a:ext cx="281679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932250" y="3772619"/>
            <a:ext cx="13953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4 × 1/3</a:t>
            </a:r>
          </a:p>
          <a:p>
            <a:endParaRPr lang="en-US" sz="24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2037800" y="3772619"/>
            <a:ext cx="15582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1/3 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033288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koch_curve.jpg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50390"/>
          <a:stretch/>
        </p:blipFill>
        <p:spPr>
          <a:xfrm>
            <a:off x="423297" y="553998"/>
            <a:ext cx="8277809" cy="133385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grpSp>
        <p:nvGrpSpPr>
          <p:cNvPr id="2" name="Group 1"/>
          <p:cNvGrpSpPr/>
          <p:nvPr/>
        </p:nvGrpSpPr>
        <p:grpSpPr>
          <a:xfrm>
            <a:off x="423297" y="2149881"/>
            <a:ext cx="2759270" cy="797942"/>
            <a:chOff x="423297" y="553998"/>
            <a:chExt cx="8277810" cy="2393825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endCxn id="4" idx="0"/>
            </p:cNvCxnSpPr>
            <p:nvPr/>
          </p:nvCxnSpPr>
          <p:spPr>
            <a:xfrm flipV="1">
              <a:off x="3182568" y="553998"/>
              <a:ext cx="1379634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5941836" y="2149881"/>
            <a:ext cx="2759270" cy="797942"/>
            <a:chOff x="423297" y="553998"/>
            <a:chExt cx="8277810" cy="2393825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18006997">
            <a:off x="2101652" y="1161256"/>
            <a:ext cx="2759270" cy="797942"/>
            <a:chOff x="423297" y="553998"/>
            <a:chExt cx="8277810" cy="2393825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 rot="3457348">
            <a:off x="4214747" y="1167028"/>
            <a:ext cx="2759270" cy="797942"/>
            <a:chOff x="423297" y="553998"/>
            <a:chExt cx="8277810" cy="2393825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423297" y="2947823"/>
              <a:ext cx="275927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3182567" y="553998"/>
              <a:ext cx="1379635" cy="23938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4562203" y="553999"/>
              <a:ext cx="1322112" cy="239382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5884315" y="2947823"/>
              <a:ext cx="2816792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3932250" y="3772619"/>
            <a:ext cx="13953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endParaRPr lang="en-US" sz="2400" dirty="0" smtClean="0"/>
          </a:p>
        </p:txBody>
      </p:sp>
      <p:sp>
        <p:nvSpPr>
          <p:cNvPr id="30" name="TextBox 29"/>
          <p:cNvSpPr txBox="1"/>
          <p:nvPr/>
        </p:nvSpPr>
        <p:spPr>
          <a:xfrm>
            <a:off x="2037800" y="3772619"/>
            <a:ext cx="15582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 smtClean="0"/>
          </a:p>
          <a:p>
            <a:r>
              <a:rPr lang="en-US" sz="2400" dirty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423297" y="3234446"/>
            <a:ext cx="8277809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4268303" y="3234446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170304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50390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2716337" y="2935348"/>
            <a:ext cx="139531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4 × 1/3</a:t>
            </a:r>
          </a:p>
          <a:p>
            <a:r>
              <a:rPr lang="en-US" sz="2400" dirty="0" smtClean="0"/>
              <a:t>16 × 1/9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1/27</a:t>
            </a:r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-n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 </a:t>
            </a:r>
          </a:p>
          <a:p>
            <a:r>
              <a:rPr lang="en-US" sz="2400" dirty="0" smtClean="0"/>
              <a:t>1/9</a:t>
            </a:r>
          </a:p>
          <a:p>
            <a:r>
              <a:rPr lang="en-US" sz="2400" dirty="0" smtClean="0"/>
              <a:t>1/27</a:t>
            </a:r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-n</a:t>
            </a:r>
            <a:endParaRPr lang="en-US" sz="2400" dirty="0" smtClean="0"/>
          </a:p>
          <a:p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1498707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09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1245770"/>
              </p:ext>
            </p:extLst>
          </p:nvPr>
        </p:nvGraphicFramePr>
        <p:xfrm>
          <a:off x="5250544" y="1037083"/>
          <a:ext cx="3278108" cy="45918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710" name="Equation" r:id="rId7" imgW="1231900" imgH="1727200" progId="Equation.3">
                  <p:embed/>
                </p:oleObj>
              </mc:Choice>
              <mc:Fallback>
                <p:oleObj name="Equation" r:id="rId7" imgW="12319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50544" y="1037083"/>
                        <a:ext cx="3278108" cy="45918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1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373476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 descr="koch_curve.jpg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50390"/>
          <a:stretch/>
        </p:blipFill>
        <p:spPr>
          <a:xfrm>
            <a:off x="609678" y="1143077"/>
            <a:ext cx="3828834" cy="61696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24095" y="0"/>
            <a:ext cx="41116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 smtClean="0"/>
              <a:t>Koch Curve</a:t>
            </a:r>
            <a:endParaRPr lang="en-US" sz="3000" dirty="0"/>
          </a:p>
        </p:txBody>
      </p:sp>
      <p:sp>
        <p:nvSpPr>
          <p:cNvPr id="7" name="TextBox 6"/>
          <p:cNvSpPr txBox="1"/>
          <p:nvPr/>
        </p:nvSpPr>
        <p:spPr>
          <a:xfrm>
            <a:off x="2716336" y="2935348"/>
            <a:ext cx="150006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Length</a:t>
            </a:r>
          </a:p>
          <a:p>
            <a:endParaRPr lang="en-US" sz="2400" dirty="0"/>
          </a:p>
          <a:p>
            <a:r>
              <a:rPr lang="en-US" sz="2400" dirty="0"/>
              <a:t>3</a:t>
            </a:r>
            <a:endParaRPr lang="en-US" sz="2400" dirty="0" smtClean="0"/>
          </a:p>
          <a:p>
            <a:r>
              <a:rPr lang="en-US" sz="2400" dirty="0" smtClean="0"/>
              <a:t>4 × 1</a:t>
            </a:r>
          </a:p>
          <a:p>
            <a:r>
              <a:rPr lang="en-US" sz="2400" dirty="0" smtClean="0"/>
              <a:t>16 × 1/3</a:t>
            </a:r>
          </a:p>
          <a:p>
            <a:r>
              <a:rPr lang="en-US" sz="2400" dirty="0" smtClean="0"/>
              <a:t>64</a:t>
            </a:r>
            <a:r>
              <a:rPr lang="en-US" sz="2400" dirty="0"/>
              <a:t> × </a:t>
            </a:r>
            <a:r>
              <a:rPr lang="en-US" sz="2400" dirty="0" smtClean="0"/>
              <a:t>1/</a:t>
            </a:r>
            <a:r>
              <a:rPr lang="en-US" sz="2400" dirty="0"/>
              <a:t>9</a:t>
            </a:r>
            <a:endParaRPr lang="en-US" sz="2400" dirty="0" smtClean="0"/>
          </a:p>
          <a:p>
            <a:r>
              <a:rPr lang="en-US" sz="2400" dirty="0" smtClean="0"/>
              <a:t>4</a:t>
            </a:r>
            <a:r>
              <a:rPr lang="en-US" sz="2400" baseline="30000" dirty="0"/>
              <a:t>n</a:t>
            </a:r>
            <a:r>
              <a:rPr lang="en-US" sz="2400" dirty="0" smtClean="0"/>
              <a:t>  </a:t>
            </a:r>
            <a:r>
              <a:rPr lang="en-US" sz="2400" dirty="0"/>
              <a:t>× </a:t>
            </a:r>
            <a:r>
              <a:rPr lang="en-US" sz="2400" dirty="0" smtClean="0"/>
              <a:t> 3</a:t>
            </a:r>
            <a:r>
              <a:rPr lang="en-US" sz="2400" baseline="30000" dirty="0" smtClean="0"/>
              <a:t>(1-n)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821887" y="2935348"/>
            <a:ext cx="1558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size</a:t>
            </a:r>
          </a:p>
          <a:p>
            <a:endParaRPr lang="en-US" sz="2400" dirty="0"/>
          </a:p>
          <a:p>
            <a:r>
              <a:rPr lang="en-US" sz="2400" dirty="0"/>
              <a:t>3</a:t>
            </a:r>
            <a:endParaRPr lang="en-US" sz="2400" dirty="0" smtClean="0"/>
          </a:p>
          <a:p>
            <a:r>
              <a:rPr lang="en-US" sz="2400" dirty="0" smtClean="0"/>
              <a:t>1</a:t>
            </a:r>
          </a:p>
          <a:p>
            <a:r>
              <a:rPr lang="en-US" sz="2400" dirty="0" smtClean="0"/>
              <a:t>1/3</a:t>
            </a:r>
          </a:p>
          <a:p>
            <a:r>
              <a:rPr lang="en-US" sz="2400" dirty="0" smtClean="0"/>
              <a:t>1/</a:t>
            </a:r>
            <a:r>
              <a:rPr lang="en-US" sz="2400" dirty="0"/>
              <a:t>9</a:t>
            </a:r>
            <a:endParaRPr lang="en-US" sz="2400" dirty="0" smtClean="0"/>
          </a:p>
          <a:p>
            <a:r>
              <a:rPr lang="en-US" sz="2400" dirty="0" smtClean="0"/>
              <a:t>3</a:t>
            </a:r>
            <a:r>
              <a:rPr lang="en-US" sz="2400" baseline="30000" dirty="0" smtClean="0"/>
              <a:t>(1-n)</a:t>
            </a:r>
            <a:endParaRPr lang="en-US" sz="2400" dirty="0" smtClean="0"/>
          </a:p>
          <a:p>
            <a:endParaRPr lang="en-US" sz="2400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529434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62" name="Equation" r:id="rId5" imgW="114300" imgH="165100" progId="Equation.3">
                  <p:embed/>
                </p:oleObj>
              </mc:Choice>
              <mc:Fallback>
                <p:oleObj name="Equation" r:id="rId5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" name="Object 9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6555673"/>
              </p:ext>
            </p:extLst>
          </p:nvPr>
        </p:nvGraphicFramePr>
        <p:xfrm>
          <a:off x="4387850" y="1036638"/>
          <a:ext cx="4799013" cy="4592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63" name="Equation" r:id="rId7" imgW="1803400" imgH="1727200" progId="Equation.3">
                  <p:embed/>
                </p:oleObj>
              </mc:Choice>
              <mc:Fallback>
                <p:oleObj name="Equation" r:id="rId7" imgW="1803400" imgH="172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387850" y="1036638"/>
                        <a:ext cx="4799013" cy="4592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609678" y="2555825"/>
            <a:ext cx="3828834" cy="0"/>
          </a:xfrm>
          <a:prstGeom prst="line">
            <a:avLst/>
          </a:prstGeom>
          <a:ln w="50800">
            <a:solidFill>
              <a:srgbClr val="FF0000"/>
            </a:solidFill>
            <a:headEnd type="triangle"/>
            <a:tailEnd type="triangle"/>
          </a:ln>
          <a:effectLst>
            <a:outerShdw blurRad="40000" dist="20000" dir="5400000" rotWithShape="0">
              <a:srgbClr val="FF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257584" y="2555825"/>
            <a:ext cx="4587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3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117860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199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3827216"/>
              </p:ext>
            </p:extLst>
          </p:nvPr>
        </p:nvGraphicFramePr>
        <p:xfrm>
          <a:off x="846594" y="1417638"/>
          <a:ext cx="7840206" cy="78402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6701"/>
                <a:gridCol w="1306701"/>
                <a:gridCol w="1306701"/>
                <a:gridCol w="1306701"/>
                <a:gridCol w="1306701"/>
                <a:gridCol w="1306701"/>
              </a:tblGrid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306701"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2600" dirty="0"/>
                    </a:p>
                  </a:txBody>
                  <a:tcPr marL="132761" marR="132761" marT="66380" marB="66380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1/2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20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782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lum bright="15000" contrast="100000"/>
          </a:blip>
          <a:stretch>
            <a:fillRect/>
          </a:stretch>
        </p:blipFill>
        <p:spPr>
          <a:xfrm rot="5400000">
            <a:off x="1841818" y="31844"/>
            <a:ext cx="5459188" cy="8230776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1417638"/>
            <a:ext cx="846594" cy="562264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201931"/>
              </p:ext>
            </p:extLst>
          </p:nvPr>
        </p:nvGraphicFramePr>
        <p:xfrm>
          <a:off x="846594" y="5336904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479664"/>
              </p:ext>
            </p:extLst>
          </p:nvPr>
        </p:nvGraphicFramePr>
        <p:xfrm>
          <a:off x="846594" y="1415964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833388"/>
              </p:ext>
            </p:extLst>
          </p:nvPr>
        </p:nvGraphicFramePr>
        <p:xfrm>
          <a:off x="4765860" y="5336904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4089809"/>
              </p:ext>
            </p:extLst>
          </p:nvPr>
        </p:nvGraphicFramePr>
        <p:xfrm>
          <a:off x="4767534" y="1417638"/>
          <a:ext cx="3920940" cy="3920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3490"/>
                <a:gridCol w="653490"/>
                <a:gridCol w="653490"/>
                <a:gridCol w="653490"/>
                <a:gridCol w="653490"/>
                <a:gridCol w="653490"/>
              </a:tblGrid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53490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>
                        <a:alpha val="24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6395" marR="66395" marT="33197" marB="33197">
                    <a:lnL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6070600" y="5632586"/>
            <a:ext cx="2616199" cy="857114"/>
          </a:xfrm>
          <a:prstGeom prst="rect">
            <a:avLst/>
          </a:prstGeom>
          <a:solidFill>
            <a:schemeClr val="bg1">
              <a:alpha val="71000"/>
            </a:schemeClr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Box length 1/8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Number boxes 67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865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54130" y="6114097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739260" y="1417638"/>
            <a:ext cx="0" cy="46964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406659" y="2021641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6476" y="6283810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square)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1022831" y="403995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(N)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682844"/>
              </p:ext>
            </p:extLst>
          </p:nvPr>
        </p:nvGraphicFramePr>
        <p:xfrm>
          <a:off x="4102899" y="3925539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69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02899" y="3925539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209589" y="2252473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-1 × gradient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849004" y="3056515"/>
            <a:ext cx="611430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17081" y="4503276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393" y="4281332"/>
            <a:ext cx="2299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dirty="0" smtClean="0"/>
              <a:t> = number </a:t>
            </a:r>
            <a:r>
              <a:rPr lang="en-US" sz="2400" dirty="0"/>
              <a:t>of squares needed 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8497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F3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Mandelbrot </a:t>
            </a:r>
            <a:r>
              <a:rPr lang="en-US" dirty="0" smtClean="0"/>
              <a:t>set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200" y="1863629"/>
            <a:ext cx="4206502" cy="3537516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3595351" y="1569680"/>
            <a:ext cx="0" cy="431800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62754" y="3728680"/>
            <a:ext cx="5199845" cy="0"/>
          </a:xfrm>
          <a:prstGeom prst="line">
            <a:avLst/>
          </a:prstGeom>
          <a:ln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664200" y="1417638"/>
            <a:ext cx="2691605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Z </a:t>
            </a:r>
            <a:r>
              <a:rPr lang="en-US" sz="4000" dirty="0"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/>
              <a:t>  Z</a:t>
            </a:r>
            <a:r>
              <a:rPr lang="en-US" sz="4000" baseline="30000" dirty="0"/>
              <a:t>2 </a:t>
            </a:r>
            <a:r>
              <a:rPr lang="en-US" sz="4000" dirty="0"/>
              <a:t>+ C</a:t>
            </a:r>
          </a:p>
          <a:p>
            <a:endParaRPr lang="en-US" dirty="0" smtClean="0"/>
          </a:p>
          <a:p>
            <a:r>
              <a:rPr lang="en-US" dirty="0" smtClean="0"/>
              <a:t>C is given by your position on the complex plane</a:t>
            </a:r>
          </a:p>
          <a:p>
            <a:endParaRPr lang="en-US" dirty="0"/>
          </a:p>
          <a:p>
            <a:r>
              <a:rPr lang="en-US" dirty="0" smtClean="0"/>
              <a:t>Start with z = 0 and repeatedly apply the transformation</a:t>
            </a:r>
          </a:p>
          <a:p>
            <a:endParaRPr lang="en-US" dirty="0"/>
          </a:p>
          <a:p>
            <a:r>
              <a:rPr lang="en-US" dirty="0" smtClean="0"/>
              <a:t>If the sequence of numbers that comes from this increases to infinity c is in the set, otherwise c is outside the set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108700" y="1803400"/>
            <a:ext cx="635000" cy="0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6146800" y="1638300"/>
            <a:ext cx="0" cy="304800"/>
          </a:xfrm>
          <a:prstGeom prst="line">
            <a:avLst/>
          </a:prstGeom>
          <a:ln w="635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625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our example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2529534"/>
              </p:ext>
            </p:extLst>
          </p:nvPr>
        </p:nvGraphicFramePr>
        <p:xfrm>
          <a:off x="1092200" y="1417638"/>
          <a:ext cx="6794500" cy="4076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97200" y="5689600"/>
            <a:ext cx="4889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Fern   D = 1.767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95137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Box counting algorithm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54130" y="6114097"/>
            <a:ext cx="74625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2739260" y="1417638"/>
            <a:ext cx="0" cy="46964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406659" y="2021641"/>
            <a:ext cx="5534216" cy="318302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096476" y="6283810"/>
            <a:ext cx="49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(length of hypercube)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1022831" y="4039955"/>
            <a:ext cx="266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Log (N)</a:t>
            </a: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4308648"/>
              </p:ext>
            </p:extLst>
          </p:nvPr>
        </p:nvGraphicFramePr>
        <p:xfrm>
          <a:off x="4102899" y="3925539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92" name="Equation" r:id="rId4" imgW="114300" imgH="165100" progId="Equation.3">
                  <p:embed/>
                </p:oleObj>
              </mc:Choice>
              <mc:Fallback>
                <p:oleObj name="Equation" r:id="rId4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02899" y="3925539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209589" y="2252473"/>
            <a:ext cx="4907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Fractal dimension D = -1 × gradient</a:t>
            </a:r>
            <a:endParaRPr lang="en-US" sz="2400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849004" y="3056515"/>
            <a:ext cx="611430" cy="137983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017081" y="4503276"/>
            <a:ext cx="2230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 gives </a:t>
            </a:r>
          </a:p>
          <a:p>
            <a:r>
              <a:rPr lang="en-US" sz="2400" dirty="0" smtClean="0"/>
              <a:t>an idea of size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393" y="4281332"/>
            <a:ext cx="2299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</a:t>
            </a:r>
            <a:r>
              <a:rPr lang="en-US" sz="2400" dirty="0" smtClean="0"/>
              <a:t> = 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89258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box counting algorithm formalized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4555612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26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9006518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27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Hypercube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5078262"/>
              </p:ext>
            </p:extLst>
          </p:nvPr>
        </p:nvGraphicFramePr>
        <p:xfrm>
          <a:off x="611188" y="4789488"/>
          <a:ext cx="7805737" cy="820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728" name="Equation" r:id="rId7" imgW="1930400" imgH="203200" progId="Equation.3">
                  <p:embed/>
                </p:oleObj>
              </mc:Choice>
              <mc:Fallback>
                <p:oleObj name="Equation" r:id="rId7" imgW="19304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11188" y="4789488"/>
                        <a:ext cx="7805737" cy="820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29" name="Straight Arrow Connector 28"/>
          <p:cNvCxnSpPr/>
          <p:nvPr/>
        </p:nvCxnSpPr>
        <p:spPr>
          <a:xfrm flipV="1">
            <a:off x="3793996" y="5609789"/>
            <a:ext cx="350599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6161187" y="5452213"/>
            <a:ext cx="407756" cy="6943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949681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gradient</a:t>
            </a:r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3196414" y="6146521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intercept</a:t>
            </a:r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err="1" smtClean="0"/>
              <a:t>hypercubes</a:t>
            </a:r>
            <a:r>
              <a:rPr lang="en-US" sz="2400" dirty="0" smtClean="0"/>
              <a:t> needed </a:t>
            </a:r>
            <a:r>
              <a:rPr lang="en-US" sz="2400" dirty="0"/>
              <a:t>to </a:t>
            </a:r>
            <a:r>
              <a:rPr lang="en-US" sz="2400" dirty="0" smtClean="0"/>
              <a:t>cover the object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74805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02" y="-16826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Comparing box and stick methods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8917934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07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251490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08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smtClean="0"/>
              <a:t>sticks needed </a:t>
            </a:r>
            <a:r>
              <a:rPr lang="en-US" sz="2400" dirty="0"/>
              <a:t>to </a:t>
            </a:r>
            <a:r>
              <a:rPr lang="en-US" sz="2400" dirty="0" smtClean="0"/>
              <a:t>go round the perimeter</a:t>
            </a:r>
            <a:endParaRPr lang="en-US" sz="2400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5451982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09" name="Equation" r:id="rId7" imgW="114300" imgH="165100" progId="Equation.3">
                  <p:embed/>
                </p:oleObj>
              </mc:Choice>
              <mc:Fallback>
                <p:oleObj name="Equation" r:id="rId7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0110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702" y="-168262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Comparing box and stick methods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6165841"/>
              </p:ext>
            </p:extLst>
          </p:nvPr>
        </p:nvGraphicFramePr>
        <p:xfrm>
          <a:off x="4514850" y="380117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27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80117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7418955"/>
              </p:ext>
            </p:extLst>
          </p:nvPr>
        </p:nvGraphicFramePr>
        <p:xfrm>
          <a:off x="2727325" y="2414588"/>
          <a:ext cx="3286125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28" name="Equation" r:id="rId5" imgW="812800" imgH="228600" progId="Equation.3">
                  <p:embed/>
                </p:oleObj>
              </mc:Choice>
              <mc:Fallback>
                <p:oleObj name="Equation" r:id="rId5" imgW="812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27325" y="2414588"/>
                        <a:ext cx="3286125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" name="Straight Arrow Connector 6"/>
          <p:cNvCxnSpPr>
            <a:stCxn id="16" idx="0"/>
          </p:cNvCxnSpPr>
          <p:nvPr/>
        </p:nvCxnSpPr>
        <p:spPr>
          <a:xfrm flipH="1" flipV="1">
            <a:off x="5189310" y="3198706"/>
            <a:ext cx="1426710" cy="5447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196414" y="3735437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10" name="Straight Arrow Connector 9"/>
          <p:cNvCxnSpPr>
            <a:stCxn id="9" idx="0"/>
          </p:cNvCxnSpPr>
          <p:nvPr/>
        </p:nvCxnSpPr>
        <p:spPr>
          <a:xfrm flipV="1">
            <a:off x="4129236" y="3198705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416715" y="3743420"/>
            <a:ext cx="239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293218" y="2174826"/>
            <a:ext cx="903196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349536" y="1754686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5769384" y="2007031"/>
            <a:ext cx="580152" cy="4076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48583" y="1339187"/>
            <a:ext cx="36903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number </a:t>
            </a:r>
            <a:r>
              <a:rPr lang="en-US" sz="2400" dirty="0"/>
              <a:t>of </a:t>
            </a:r>
            <a:r>
              <a:rPr lang="en-US" sz="2400" dirty="0" smtClean="0"/>
              <a:t>sticks needed </a:t>
            </a:r>
            <a:r>
              <a:rPr lang="en-US" sz="2400" dirty="0"/>
              <a:t>to </a:t>
            </a:r>
            <a:r>
              <a:rPr lang="en-US" sz="2400" dirty="0" smtClean="0"/>
              <a:t>go round </a:t>
            </a:r>
            <a:r>
              <a:rPr lang="en-US" sz="2400" smtClean="0"/>
              <a:t>the perimeter</a:t>
            </a:r>
            <a:endParaRPr lang="en-US" sz="2400" dirty="0"/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9322966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29" name="Equation" r:id="rId7" imgW="114300" imgH="165100" progId="Equation.3">
                  <p:embed/>
                </p:oleObj>
              </mc:Choice>
              <mc:Fallback>
                <p:oleObj name="Equation" r:id="rId7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255576"/>
              </p:ext>
            </p:extLst>
          </p:nvPr>
        </p:nvGraphicFramePr>
        <p:xfrm>
          <a:off x="4462282" y="6409318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30" name="Equation" r:id="rId8" imgW="114300" imgH="165100" progId="Equation.3">
                  <p:embed/>
                </p:oleObj>
              </mc:Choice>
              <mc:Fallback>
                <p:oleObj name="Equation" r:id="rId8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2282" y="6409318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761808"/>
              </p:ext>
            </p:extLst>
          </p:nvPr>
        </p:nvGraphicFramePr>
        <p:xfrm>
          <a:off x="1595438" y="5022850"/>
          <a:ext cx="5446712" cy="925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31" name="Equation" r:id="rId9" imgW="1346200" imgH="228600" progId="Equation.3">
                  <p:embed/>
                </p:oleObj>
              </mc:Choice>
              <mc:Fallback>
                <p:oleObj name="Equation" r:id="rId9" imgW="1346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95438" y="5022850"/>
                        <a:ext cx="5446712" cy="925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7" name="Straight Arrow Connector 16"/>
          <p:cNvCxnSpPr>
            <a:stCxn id="26" idx="0"/>
          </p:cNvCxnSpPr>
          <p:nvPr/>
        </p:nvCxnSpPr>
        <p:spPr>
          <a:xfrm flipH="1" flipV="1">
            <a:off x="6296968" y="5806853"/>
            <a:ext cx="1" cy="544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83351" y="4340132"/>
            <a:ext cx="18885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Total length</a:t>
            </a: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3143846" y="6343585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Constant</a:t>
            </a:r>
            <a:endParaRPr lang="en-US" sz="2400" dirty="0"/>
          </a:p>
        </p:txBody>
      </p:sp>
      <p:cxnSp>
        <p:nvCxnSpPr>
          <p:cNvPr id="25" name="Straight Arrow Connector 24"/>
          <p:cNvCxnSpPr>
            <a:stCxn id="22" idx="0"/>
          </p:cNvCxnSpPr>
          <p:nvPr/>
        </p:nvCxnSpPr>
        <p:spPr>
          <a:xfrm flipV="1">
            <a:off x="4076668" y="5806853"/>
            <a:ext cx="499914" cy="53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364147" y="6351568"/>
            <a:ext cx="18656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Stick length</a:t>
            </a:r>
            <a:endParaRPr lang="en-US" sz="2400" dirty="0"/>
          </a:p>
        </p:txBody>
      </p:sp>
      <p:cxnSp>
        <p:nvCxnSpPr>
          <p:cNvPr id="27" name="Straight Arrow Connector 26"/>
          <p:cNvCxnSpPr>
            <a:stCxn id="21" idx="2"/>
          </p:cNvCxnSpPr>
          <p:nvPr/>
        </p:nvCxnSpPr>
        <p:spPr>
          <a:xfrm>
            <a:off x="1227644" y="4801797"/>
            <a:ext cx="999813" cy="3653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768835" y="4340012"/>
            <a:ext cx="16995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</a:t>
            </a:r>
            <a:endParaRPr lang="en-US" sz="2400" dirty="0"/>
          </a:p>
        </p:txBody>
      </p:sp>
      <p:cxnSp>
        <p:nvCxnSpPr>
          <p:cNvPr id="29" name="Straight Arrow Connector 28"/>
          <p:cNvCxnSpPr>
            <a:stCxn id="28" idx="2"/>
          </p:cNvCxnSpPr>
          <p:nvPr/>
        </p:nvCxnSpPr>
        <p:spPr>
          <a:xfrm flipH="1">
            <a:off x="6768570" y="4801677"/>
            <a:ext cx="850021" cy="2211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6516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Hausdorff</a:t>
            </a:r>
            <a:r>
              <a:rPr lang="en-US" dirty="0" smtClean="0"/>
              <a:t> dimension</a:t>
            </a:r>
            <a:endParaRPr lang="en-US" dirty="0"/>
          </a:p>
        </p:txBody>
      </p:sp>
      <p:pic>
        <p:nvPicPr>
          <p:cNvPr id="5" name="Picture 4" descr="Great_Britain_Hausdorff.ti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4641" y="2679988"/>
            <a:ext cx="6957479" cy="40167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50014" y="1391562"/>
            <a:ext cx="66721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The </a:t>
            </a:r>
            <a:r>
              <a:rPr lang="en-US" sz="2200" dirty="0" err="1" smtClean="0"/>
              <a:t>hausdorff</a:t>
            </a:r>
            <a:r>
              <a:rPr lang="en-US" sz="2200" dirty="0" smtClean="0"/>
              <a:t> dimension d of an object has the property that the number of balls of radius r needed to cover the object grows proportionally to r</a:t>
            </a:r>
            <a:r>
              <a:rPr lang="en-US" sz="2200" baseline="30000" dirty="0" smtClean="0"/>
              <a:t>-d</a:t>
            </a:r>
            <a:r>
              <a:rPr lang="en-US" sz="2200" dirty="0" smtClean="0"/>
              <a:t> as r becomes small</a:t>
            </a:r>
            <a:endParaRPr lang="en-US" sz="2200" dirty="0"/>
          </a:p>
        </p:txBody>
      </p:sp>
      <p:sp>
        <p:nvSpPr>
          <p:cNvPr id="7" name="TextBox 6"/>
          <p:cNvSpPr txBox="1"/>
          <p:nvPr/>
        </p:nvSpPr>
        <p:spPr>
          <a:xfrm>
            <a:off x="5346700" y="6451600"/>
            <a:ext cx="3187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(Alexis </a:t>
            </a:r>
            <a:r>
              <a:rPr lang="fr-FR" dirty="0" err="1"/>
              <a:t>Monnerot-</a:t>
            </a:r>
            <a:r>
              <a:rPr lang="fr-FR" dirty="0" err="1" smtClean="0"/>
              <a:t>Dumaine</a:t>
            </a:r>
            <a:r>
              <a:rPr lang="fr-FR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361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Hausdorff</a:t>
            </a:r>
            <a:r>
              <a:rPr lang="en-US" dirty="0" smtClean="0"/>
              <a:t> dimension</a:t>
            </a:r>
            <a:endParaRPr lang="en-US" dirty="0"/>
          </a:p>
        </p:txBody>
      </p:sp>
      <p:pic>
        <p:nvPicPr>
          <p:cNvPr id="5" name="Picture 4" descr="Great_Britain_Hausdorff.ti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4641" y="2679988"/>
            <a:ext cx="6957479" cy="4016785"/>
          </a:xfrm>
          <a:prstGeom prst="rect">
            <a:avLst/>
          </a:prstGeom>
        </p:spPr>
      </p:pic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1190976"/>
              </p:ext>
            </p:extLst>
          </p:nvPr>
        </p:nvGraphicFramePr>
        <p:xfrm>
          <a:off x="1722438" y="1342672"/>
          <a:ext cx="5834062" cy="130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80" name="Equation" r:id="rId5" imgW="3581400" imgH="800100" progId="Equation.3">
                  <p:embed/>
                </p:oleObj>
              </mc:Choice>
              <mc:Fallback>
                <p:oleObj name="Equation" r:id="rId5" imgW="3581400" imgH="800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722438" y="1342672"/>
                        <a:ext cx="5834062" cy="1301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344333" y="2052461"/>
            <a:ext cx="40357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Balls of radius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i</a:t>
            </a:r>
            <a:r>
              <a:rPr lang="en-US" baseline="-25000" dirty="0" smtClean="0"/>
              <a:t> </a:t>
            </a:r>
            <a:r>
              <a:rPr lang="en-US" dirty="0" smtClean="0"/>
              <a:t>&gt; 0 can cover the object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346700" y="6451600"/>
            <a:ext cx="3187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(Alexis </a:t>
            </a:r>
            <a:r>
              <a:rPr lang="fr-FR" dirty="0" err="1"/>
              <a:t>Monnerot-</a:t>
            </a:r>
            <a:r>
              <a:rPr lang="fr-FR" dirty="0" err="1" smtClean="0"/>
              <a:t>Dumaine</a:t>
            </a:r>
            <a:r>
              <a:rPr lang="fr-FR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026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4401" y="4368800"/>
            <a:ext cx="3189599" cy="2392200"/>
          </a:xfrm>
          <a:prstGeom prst="rect">
            <a:avLst/>
          </a:prstGeom>
        </p:spPr>
      </p:pic>
      <p:pic>
        <p:nvPicPr>
          <p:cNvPr id="6" name="Picture 5" descr="Lung1.gi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94400" y="1661724"/>
            <a:ext cx="2965449" cy="24657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2019300"/>
            <a:ext cx="4826000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organisms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A simple set of rules (DNA)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Fractal structures are heritable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16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Need to maximize surface area but minimize volume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Efficiency of transportation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59100" y="3843972"/>
            <a:ext cx="187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FFFFFF"/>
                </a:solidFill>
              </a:rPr>
              <a:t>(Bailey </a:t>
            </a:r>
            <a:r>
              <a:rPr lang="en-US" sz="1600" i="1" dirty="0" smtClean="0">
                <a:solidFill>
                  <a:srgbClr val="FFFFFF"/>
                </a:solidFill>
              </a:rPr>
              <a:t>et al.</a:t>
            </a:r>
            <a:r>
              <a:rPr lang="en-US" sz="1600" dirty="0" smtClean="0">
                <a:solidFill>
                  <a:srgbClr val="FFFFFF"/>
                </a:solidFill>
              </a:rPr>
              <a:t> 2004)</a:t>
            </a:r>
            <a:endParaRPr lang="en-US" sz="1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3476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096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FFFFFF"/>
                </a:solidFill>
              </a:rPr>
              <a:t>Why do fractals appear in nature?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5" name="Picture 4" descr="800px-Fractal_Broccoli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4401" y="4368800"/>
            <a:ext cx="3189599" cy="2392200"/>
          </a:xfrm>
          <a:prstGeom prst="rect">
            <a:avLst/>
          </a:prstGeom>
        </p:spPr>
      </p:pic>
      <p:pic>
        <p:nvPicPr>
          <p:cNvPr id="6" name="Picture 5" descr="Lung1.gif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94400" y="1661724"/>
            <a:ext cx="2965449" cy="246577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1661724"/>
            <a:ext cx="4826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geography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solidFill>
                <a:srgbClr val="FFFFFF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solidFill>
                  <a:srgbClr val="FFFFFF"/>
                </a:solidFill>
              </a:rPr>
              <a:t>Same processes at multiple scales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" y="3679736"/>
            <a:ext cx="4826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landscape ecology</a:t>
            </a:r>
          </a:p>
          <a:p>
            <a:pPr algn="ctr"/>
            <a:endParaRPr lang="en-US" sz="2400" dirty="0" smtClean="0">
              <a:solidFill>
                <a:srgbClr val="FFFFFF"/>
              </a:solidFill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In animal behavior</a:t>
            </a:r>
          </a:p>
          <a:p>
            <a:pPr algn="ctr"/>
            <a:endParaRPr lang="en-US" sz="2400" dirty="0">
              <a:solidFill>
                <a:srgbClr val="FFFFFF"/>
              </a:solidFill>
            </a:endParaRPr>
          </a:p>
          <a:p>
            <a:pPr algn="ctr"/>
            <a:r>
              <a:rPr lang="en-US" sz="2400" dirty="0" smtClean="0">
                <a:solidFill>
                  <a:srgbClr val="FFFFFF"/>
                </a:solidFill>
              </a:rPr>
              <a:t>Chaos</a:t>
            </a:r>
          </a:p>
          <a:p>
            <a:pPr algn="ctr"/>
            <a:endParaRPr lang="en-US" sz="2400" dirty="0" smtClean="0">
              <a:solidFill>
                <a:srgbClr val="FFFFFF"/>
              </a:solidFill>
            </a:endParaRPr>
          </a:p>
          <a:p>
            <a:pPr algn="ctr"/>
            <a:r>
              <a:rPr lang="en-US" sz="2400" b="1" i="1" dirty="0" smtClean="0">
                <a:solidFill>
                  <a:srgbClr val="FFFFFF"/>
                </a:solidFill>
              </a:rPr>
              <a:t>Wait for the next lecture</a:t>
            </a:r>
          </a:p>
        </p:txBody>
      </p:sp>
    </p:spTree>
    <p:extLst>
      <p:ext uri="{BB962C8B-B14F-4D97-AF65-F5344CB8AC3E}">
        <p14:creationId xmlns:p14="http://schemas.microsoft.com/office/powerpoint/2010/main" val="3861760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06685"/>
            <a:ext cx="9144000" cy="770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61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911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296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496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300" y="1574800"/>
            <a:ext cx="5403306" cy="406700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664200" y="1011218"/>
            <a:ext cx="2691605" cy="486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FFFFFF"/>
                </a:solidFill>
              </a:rPr>
              <a:t>Z </a:t>
            </a:r>
            <a:r>
              <a:rPr lang="en-US" sz="4000" dirty="0">
                <a:solidFill>
                  <a:srgbClr val="FFFFFF"/>
                </a:solidFill>
                <a:latin typeface="Wingdings"/>
                <a:ea typeface="Wingdings"/>
                <a:cs typeface="Wingdings"/>
                <a:sym typeface="Wingdings"/>
              </a:rPr>
              <a:t> </a:t>
            </a:r>
            <a:r>
              <a:rPr lang="en-US" sz="4000" dirty="0" smtClean="0">
                <a:solidFill>
                  <a:srgbClr val="FFFFFF"/>
                </a:solidFill>
              </a:rPr>
              <a:t>  Z</a:t>
            </a:r>
            <a:r>
              <a:rPr lang="en-US" sz="4000" baseline="30000" dirty="0" smtClean="0">
                <a:solidFill>
                  <a:srgbClr val="FFFFFF"/>
                </a:solidFill>
              </a:rPr>
              <a:t>2 </a:t>
            </a:r>
            <a:r>
              <a:rPr lang="en-US" sz="4000" dirty="0" smtClean="0">
                <a:solidFill>
                  <a:srgbClr val="FFFFFF"/>
                </a:solidFill>
              </a:rPr>
              <a:t>+ C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C is a constant, every value of C gives a different </a:t>
            </a:r>
            <a:r>
              <a:rPr lang="en-US" dirty="0">
                <a:solidFill>
                  <a:srgbClr val="FFFFFF"/>
                </a:solidFill>
              </a:rPr>
              <a:t>J</a:t>
            </a:r>
            <a:r>
              <a:rPr lang="en-US" dirty="0" smtClean="0">
                <a:solidFill>
                  <a:srgbClr val="FFFFFF"/>
                </a:solidFill>
              </a:rPr>
              <a:t>ulia set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Start with z given by the position on the complex plane  and repeatedly apply the transformation</a:t>
            </a:r>
          </a:p>
          <a:p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If the sequence of numbers that comes from this increases to infinity c is in the set, otherwise c is outside the set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44600" y="5272472"/>
            <a:ext cx="504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 = -0.738281 + 0.218750i 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0638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smtClean="0">
                <a:solidFill>
                  <a:schemeClr val="bg1"/>
                </a:solidFill>
              </a:rPr>
              <a:t>Filled </a:t>
            </a:r>
            <a:r>
              <a:rPr lang="en-US" smtClean="0">
                <a:solidFill>
                  <a:schemeClr val="bg1"/>
                </a:solidFill>
              </a:rPr>
              <a:t>in) </a:t>
            </a:r>
            <a:r>
              <a:rPr lang="en-US" smtClean="0">
                <a:solidFill>
                  <a:schemeClr val="bg1"/>
                </a:solidFill>
              </a:rPr>
              <a:t>Julia </a:t>
            </a:r>
            <a:r>
              <a:rPr lang="en-US" dirty="0" smtClean="0">
                <a:solidFill>
                  <a:schemeClr val="bg1"/>
                </a:solidFill>
              </a:rPr>
              <a:t>sets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6083300" y="1384300"/>
            <a:ext cx="622300" cy="0"/>
          </a:xfrm>
          <a:prstGeom prst="straightConnector1">
            <a:avLst/>
          </a:prstGeom>
          <a:ln w="63500">
            <a:solidFill>
              <a:schemeClr val="bg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42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8168</TotalTime>
  <Words>1847</Words>
  <Application>Microsoft Macintosh PowerPoint</Application>
  <PresentationFormat>On-screen Show (4:3)</PresentationFormat>
  <Paragraphs>387</Paragraphs>
  <Slides>58</Slides>
  <Notes>19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0" baseType="lpstr">
      <vt:lpstr>Office Theme</vt:lpstr>
      <vt:lpstr>Equation</vt:lpstr>
      <vt:lpstr>The Mandelbrot set</vt:lpstr>
      <vt:lpstr>Complex numbers</vt:lpstr>
      <vt:lpstr>The complex plane</vt:lpstr>
      <vt:lpstr>PowerPoint Presentation</vt:lpstr>
      <vt:lpstr>The Mandelbrot set</vt:lpstr>
      <vt:lpstr>PowerPoint Presentation</vt:lpstr>
      <vt:lpstr>PowerPoint Presentation</vt:lpstr>
      <vt:lpstr>PowerPoint Presentation</vt:lpstr>
      <vt:lpstr>(Filled in) Julia sets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 fractal</vt:lpstr>
      <vt:lpstr>What is not a fractal</vt:lpstr>
      <vt:lpstr>What is not a fractal</vt:lpstr>
      <vt:lpstr>What is not a fractal</vt:lpstr>
      <vt:lpstr>What is a fractal</vt:lpstr>
      <vt:lpstr>What is a fractal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dimension of various coastlines</vt:lpstr>
      <vt:lpstr>The stick method formalized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Box counting algorithm</vt:lpstr>
      <vt:lpstr>Box counting algorithm</vt:lpstr>
      <vt:lpstr>Box counting algorithm</vt:lpstr>
      <vt:lpstr>In our example</vt:lpstr>
      <vt:lpstr>Box counting algorithm</vt:lpstr>
      <vt:lpstr>The box counting algorithm formalized</vt:lpstr>
      <vt:lpstr>Comparing box and stick methods</vt:lpstr>
      <vt:lpstr>Comparing box and stick methods</vt:lpstr>
      <vt:lpstr>Hausdorff dimension</vt:lpstr>
      <vt:lpstr>Hausdorff dimension</vt:lpstr>
      <vt:lpstr>PowerPoint Presentation</vt:lpstr>
      <vt:lpstr>PowerPoint Presentation</vt:lpstr>
    </vt:vector>
  </TitlesOfParts>
  <Company>Faculty of Biological Sciences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Rosindell</dc:creator>
  <cp:lastModifiedBy>James Rosindell</cp:lastModifiedBy>
  <cp:revision>153</cp:revision>
  <cp:lastPrinted>2014-11-19T22:48:53Z</cp:lastPrinted>
  <dcterms:created xsi:type="dcterms:W3CDTF">2012-03-10T12:32:50Z</dcterms:created>
  <dcterms:modified xsi:type="dcterms:W3CDTF">2015-11-25T17:36:20Z</dcterms:modified>
</cp:coreProperties>
</file>